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notesSlides/notesSlide1.xml" ContentType="application/vnd.openxmlformats-officedocument.presentationml.notesSlide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notesSlides/notesSlide2.xml" ContentType="application/vnd.openxmlformats-officedocument.presentationml.notesSlide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notesSlides/notesSlide3.xml" ContentType="application/vnd.openxmlformats-officedocument.presentationml.notesSlide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notesSlides/notesSlide4.xml" ContentType="application/vnd.openxmlformats-officedocument.presentationml.notesSlide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notesSlides/notesSlide5.xml" ContentType="application/vnd.openxmlformats-officedocument.presentationml.notesSlide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charts/chart1.xml" ContentType="application/vnd.openxmlformats-officedocument.drawingml.chart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notesSlides/notesSlide6.xml" ContentType="application/vnd.openxmlformats-officedocument.presentationml.notesSlide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302" r:id="rId13"/>
    <p:sldId id="266" r:id="rId14"/>
    <p:sldId id="267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303" r:id="rId25"/>
    <p:sldId id="311" r:id="rId26"/>
    <p:sldId id="304" r:id="rId27"/>
    <p:sldId id="305" r:id="rId28"/>
    <p:sldId id="307" r:id="rId29"/>
    <p:sldId id="309" r:id="rId30"/>
    <p:sldId id="310" r:id="rId31"/>
    <p:sldId id="278" r:id="rId32"/>
    <p:sldId id="280" r:id="rId33"/>
    <p:sldId id="281" r:id="rId34"/>
    <p:sldId id="282" r:id="rId35"/>
    <p:sldId id="283" r:id="rId36"/>
    <p:sldId id="288" r:id="rId37"/>
    <p:sldId id="289" r:id="rId38"/>
    <p:sldId id="290" r:id="rId39"/>
    <p:sldId id="312" r:id="rId40"/>
    <p:sldId id="313" r:id="rId41"/>
    <p:sldId id="322" r:id="rId42"/>
    <p:sldId id="314" r:id="rId43"/>
    <p:sldId id="291" r:id="rId44"/>
    <p:sldId id="315" r:id="rId45"/>
    <p:sldId id="316" r:id="rId46"/>
    <p:sldId id="292" r:id="rId47"/>
    <p:sldId id="293" r:id="rId48"/>
    <p:sldId id="317" r:id="rId49"/>
    <p:sldId id="319" r:id="rId50"/>
    <p:sldId id="320" r:id="rId51"/>
    <p:sldId id="321" r:id="rId52"/>
  </p:sldIdLst>
  <p:sldSz cx="9144000" cy="6858000" type="screen4x3"/>
  <p:notesSz cx="6858000" cy="9144000"/>
  <p:custDataLst>
    <p:tags r:id="rId5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mants\Documents\MATLAB\my_matlab\ghost_volum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61182136006217"/>
          <c:y val="6.1173639776017287E-2"/>
          <c:w val="0.86934268122696579"/>
          <c:h val="0.88805207261930652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log(n)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Sheet1!$A$2:$A$40</c:f>
              <c:numCache>
                <c:formatCode>General</c:formatCode>
                <c:ptCount val="39"/>
                <c:pt idx="0">
                  <c:v>8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  <c:pt idx="10">
                  <c:v>18</c:v>
                </c:pt>
                <c:pt idx="11">
                  <c:v>19</c:v>
                </c:pt>
                <c:pt idx="12">
                  <c:v>20</c:v>
                </c:pt>
                <c:pt idx="13">
                  <c:v>21</c:v>
                </c:pt>
                <c:pt idx="14">
                  <c:v>22</c:v>
                </c:pt>
                <c:pt idx="15">
                  <c:v>23</c:v>
                </c:pt>
                <c:pt idx="16">
                  <c:v>24</c:v>
                </c:pt>
                <c:pt idx="17">
                  <c:v>28</c:v>
                </c:pt>
                <c:pt idx="18">
                  <c:v>32</c:v>
                </c:pt>
                <c:pt idx="19">
                  <c:v>36</c:v>
                </c:pt>
                <c:pt idx="20">
                  <c:v>40</c:v>
                </c:pt>
                <c:pt idx="21">
                  <c:v>44</c:v>
                </c:pt>
                <c:pt idx="22">
                  <c:v>48</c:v>
                </c:pt>
                <c:pt idx="23">
                  <c:v>51</c:v>
                </c:pt>
                <c:pt idx="24">
                  <c:v>52</c:v>
                </c:pt>
                <c:pt idx="25">
                  <c:v>53</c:v>
                </c:pt>
                <c:pt idx="26">
                  <c:v>54</c:v>
                </c:pt>
                <c:pt idx="27">
                  <c:v>55</c:v>
                </c:pt>
                <c:pt idx="28">
                  <c:v>56</c:v>
                </c:pt>
                <c:pt idx="29">
                  <c:v>60</c:v>
                </c:pt>
                <c:pt idx="30">
                  <c:v>64</c:v>
                </c:pt>
                <c:pt idx="31">
                  <c:v>68</c:v>
                </c:pt>
                <c:pt idx="32">
                  <c:v>72</c:v>
                </c:pt>
                <c:pt idx="33">
                  <c:v>76</c:v>
                </c:pt>
                <c:pt idx="34">
                  <c:v>80</c:v>
                </c:pt>
                <c:pt idx="36">
                  <c:v>100</c:v>
                </c:pt>
                <c:pt idx="38">
                  <c:v>120</c:v>
                </c:pt>
              </c:numCache>
            </c:numRef>
          </c:xVal>
          <c:yVal>
            <c:numRef>
              <c:f>Sheet1!$C$2:$C$40</c:f>
              <c:numCache>
                <c:formatCode>General</c:formatCode>
                <c:ptCount val="39"/>
                <c:pt idx="0">
                  <c:v>1.3802112417116059</c:v>
                </c:pt>
                <c:pt idx="1">
                  <c:v>1.6020599913279623</c:v>
                </c:pt>
                <c:pt idx="2">
                  <c:v>1.8573324964312685</c:v>
                </c:pt>
                <c:pt idx="3">
                  <c:v>1.8573324964312685</c:v>
                </c:pt>
                <c:pt idx="4">
                  <c:v>1.7781512503836436</c:v>
                </c:pt>
                <c:pt idx="5">
                  <c:v>1.9822712330395684</c:v>
                </c:pt>
                <c:pt idx="6">
                  <c:v>2.0644579892269186</c:v>
                </c:pt>
                <c:pt idx="7">
                  <c:v>2.2455126678141499</c:v>
                </c:pt>
                <c:pt idx="8">
                  <c:v>2.4216039268698313</c:v>
                </c:pt>
                <c:pt idx="9">
                  <c:v>2.5340261060561349</c:v>
                </c:pt>
                <c:pt idx="10">
                  <c:v>2.6589648426644348</c:v>
                </c:pt>
                <c:pt idx="11">
                  <c:v>2.7604224834232118</c:v>
                </c:pt>
                <c:pt idx="12">
                  <c:v>2.7604224834232118</c:v>
                </c:pt>
                <c:pt idx="13">
                  <c:v>2.9116901587538613</c:v>
                </c:pt>
                <c:pt idx="14">
                  <c:v>3.0718820073061255</c:v>
                </c:pt>
                <c:pt idx="15">
                  <c:v>3.1072099696478683</c:v>
                </c:pt>
                <c:pt idx="16">
                  <c:v>3.1852587652965849</c:v>
                </c:pt>
                <c:pt idx="17">
                  <c:v>3.5649026725292048</c:v>
                </c:pt>
                <c:pt idx="18">
                  <c:v>3.911902996044033</c:v>
                </c:pt>
                <c:pt idx="19">
                  <c:v>4.248463717551032</c:v>
                </c:pt>
                <c:pt idx="20">
                  <c:v>4.5270624990089399</c:v>
                </c:pt>
                <c:pt idx="21">
                  <c:v>4.8705443551746841</c:v>
                </c:pt>
                <c:pt idx="22">
                  <c:v>5.145681102891996</c:v>
                </c:pt>
                <c:pt idx="23">
                  <c:v>5.4430344336559964</c:v>
                </c:pt>
                <c:pt idx="24">
                  <c:v>5.4661674419173503</c:v>
                </c:pt>
                <c:pt idx="25">
                  <c:v>5.476883775485982</c:v>
                </c:pt>
                <c:pt idx="26">
                  <c:v>5.5077857315195802</c:v>
                </c:pt>
                <c:pt idx="27">
                  <c:v>5.5596146044187789</c:v>
                </c:pt>
                <c:pt idx="28">
                  <c:v>5.6485473515587357</c:v>
                </c:pt>
                <c:pt idx="29">
                  <c:v>5.967553592059474</c:v>
                </c:pt>
                <c:pt idx="30">
                  <c:v>6.3376908232699645</c:v>
                </c:pt>
                <c:pt idx="31">
                  <c:v>6.5951230532930003</c:v>
                </c:pt>
                <c:pt idx="32">
                  <c:v>6.8501900170639667</c:v>
                </c:pt>
                <c:pt idx="33">
                  <c:v>7.1720753867698646</c:v>
                </c:pt>
                <c:pt idx="34">
                  <c:v>7.374989431629734</c:v>
                </c:pt>
                <c:pt idx="36">
                  <c:v>8.7776847732434859</c:v>
                </c:pt>
                <c:pt idx="38">
                  <c:v>10.054019279097755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log(a)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Sheet1!$A$2:$A$40</c:f>
              <c:numCache>
                <c:formatCode>General</c:formatCode>
                <c:ptCount val="39"/>
                <c:pt idx="0">
                  <c:v>8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  <c:pt idx="10">
                  <c:v>18</c:v>
                </c:pt>
                <c:pt idx="11">
                  <c:v>19</c:v>
                </c:pt>
                <c:pt idx="12">
                  <c:v>20</c:v>
                </c:pt>
                <c:pt idx="13">
                  <c:v>21</c:v>
                </c:pt>
                <c:pt idx="14">
                  <c:v>22</c:v>
                </c:pt>
                <c:pt idx="15">
                  <c:v>23</c:v>
                </c:pt>
                <c:pt idx="16">
                  <c:v>24</c:v>
                </c:pt>
                <c:pt idx="17">
                  <c:v>28</c:v>
                </c:pt>
                <c:pt idx="18">
                  <c:v>32</c:v>
                </c:pt>
                <c:pt idx="19">
                  <c:v>36</c:v>
                </c:pt>
                <c:pt idx="20">
                  <c:v>40</c:v>
                </c:pt>
                <c:pt idx="21">
                  <c:v>44</c:v>
                </c:pt>
                <c:pt idx="22">
                  <c:v>48</c:v>
                </c:pt>
                <c:pt idx="23">
                  <c:v>51</c:v>
                </c:pt>
                <c:pt idx="24">
                  <c:v>52</c:v>
                </c:pt>
                <c:pt idx="25">
                  <c:v>53</c:v>
                </c:pt>
                <c:pt idx="26">
                  <c:v>54</c:v>
                </c:pt>
                <c:pt idx="27">
                  <c:v>55</c:v>
                </c:pt>
                <c:pt idx="28">
                  <c:v>56</c:v>
                </c:pt>
                <c:pt idx="29">
                  <c:v>60</c:v>
                </c:pt>
                <c:pt idx="30">
                  <c:v>64</c:v>
                </c:pt>
                <c:pt idx="31">
                  <c:v>68</c:v>
                </c:pt>
                <c:pt idx="32">
                  <c:v>72</c:v>
                </c:pt>
                <c:pt idx="33">
                  <c:v>76</c:v>
                </c:pt>
                <c:pt idx="34">
                  <c:v>80</c:v>
                </c:pt>
                <c:pt idx="36">
                  <c:v>100</c:v>
                </c:pt>
                <c:pt idx="38">
                  <c:v>120</c:v>
                </c:pt>
              </c:numCache>
            </c:numRef>
          </c:xVal>
          <c:yVal>
            <c:numRef>
              <c:f>Sheet1!$E$2:$E$40</c:f>
              <c:numCache>
                <c:formatCode>General</c:formatCode>
                <c:ptCount val="39"/>
                <c:pt idx="0">
                  <c:v>1.7708520116421442</c:v>
                </c:pt>
                <c:pt idx="1">
                  <c:v>1.9395192526186185</c:v>
                </c:pt>
                <c:pt idx="2">
                  <c:v>2.0827853703164503</c:v>
                </c:pt>
                <c:pt idx="3">
                  <c:v>2.3222192947339191</c:v>
                </c:pt>
                <c:pt idx="4">
                  <c:v>2.3222192947339191</c:v>
                </c:pt>
                <c:pt idx="5">
                  <c:v>2.4377505628203879</c:v>
                </c:pt>
                <c:pt idx="6">
                  <c:v>2.537819095073274</c:v>
                </c:pt>
                <c:pt idx="7">
                  <c:v>2.6454222693490919</c:v>
                </c:pt>
                <c:pt idx="8">
                  <c:v>2.7363965022766426</c:v>
                </c:pt>
                <c:pt idx="9">
                  <c:v>2.8202014594856402</c:v>
                </c:pt>
                <c:pt idx="10">
                  <c:v>2.9095560292411755</c:v>
                </c:pt>
                <c:pt idx="11">
                  <c:v>3.0008677215312267</c:v>
                </c:pt>
                <c:pt idx="12">
                  <c:v>3.0413926851582249</c:v>
                </c:pt>
                <c:pt idx="13">
                  <c:v>3.1185953652237619</c:v>
                </c:pt>
                <c:pt idx="14">
                  <c:v>3.1826999033360424</c:v>
                </c:pt>
                <c:pt idx="15">
                  <c:v>3.228913405994688</c:v>
                </c:pt>
                <c:pt idx="16">
                  <c:v>3.3136563466180315</c:v>
                </c:pt>
                <c:pt idx="17">
                  <c:v>3.4976206497812878</c:v>
                </c:pt>
                <c:pt idx="18">
                  <c:v>3.7224693858840308</c:v>
                </c:pt>
                <c:pt idx="19">
                  <c:v>3.9135489579065177</c:v>
                </c:pt>
                <c:pt idx="20">
                  <c:v>4.0661394928706995</c:v>
                </c:pt>
                <c:pt idx="21">
                  <c:v>4.165748681559414</c:v>
                </c:pt>
                <c:pt idx="22">
                  <c:v>4.3090763018223317</c:v>
                </c:pt>
                <c:pt idx="23">
                  <c:v>4.3710493812622691</c:v>
                </c:pt>
                <c:pt idx="24">
                  <c:v>4.3916407034923877</c:v>
                </c:pt>
                <c:pt idx="25">
                  <c:v>4.4303975913869671</c:v>
                </c:pt>
                <c:pt idx="26">
                  <c:v>4.4530123911214554</c:v>
                </c:pt>
                <c:pt idx="27">
                  <c:v>4.4858065739148305</c:v>
                </c:pt>
                <c:pt idx="28">
                  <c:v>4.5094041602586916</c:v>
                </c:pt>
                <c:pt idx="29">
                  <c:v>4.6294299880364047</c:v>
                </c:pt>
                <c:pt idx="30">
                  <c:v>4.7208949126158721</c:v>
                </c:pt>
                <c:pt idx="31">
                  <c:v>4.7659292022031412</c:v>
                </c:pt>
                <c:pt idx="32">
                  <c:v>4.8979952608897905</c:v>
                </c:pt>
                <c:pt idx="33">
                  <c:v>4.9360762117415273</c:v>
                </c:pt>
                <c:pt idx="34">
                  <c:v>4.9809164758354942</c:v>
                </c:pt>
                <c:pt idx="36">
                  <c:v>5.2792013790777634</c:v>
                </c:pt>
                <c:pt idx="38">
                  <c:v>5.5168036678099481</c:v>
                </c:pt>
              </c:numCache>
            </c:numRef>
          </c:yVal>
          <c:smooth val="0"/>
        </c:ser>
        <c:ser>
          <c:idx val="5"/>
          <c:order val="2"/>
          <c:tx>
            <c:strRef>
              <c:f>Sheet1!$G$1</c:f>
              <c:strCache>
                <c:ptCount val="1"/>
                <c:pt idx="0">
                  <c:v>log(v)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Sheet1!$A$2:$A$40</c:f>
              <c:numCache>
                <c:formatCode>General</c:formatCode>
                <c:ptCount val="39"/>
                <c:pt idx="0">
                  <c:v>8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  <c:pt idx="10">
                  <c:v>18</c:v>
                </c:pt>
                <c:pt idx="11">
                  <c:v>19</c:v>
                </c:pt>
                <c:pt idx="12">
                  <c:v>20</c:v>
                </c:pt>
                <c:pt idx="13">
                  <c:v>21</c:v>
                </c:pt>
                <c:pt idx="14">
                  <c:v>22</c:v>
                </c:pt>
                <c:pt idx="15">
                  <c:v>23</c:v>
                </c:pt>
                <c:pt idx="16">
                  <c:v>24</c:v>
                </c:pt>
                <c:pt idx="17">
                  <c:v>28</c:v>
                </c:pt>
                <c:pt idx="18">
                  <c:v>32</c:v>
                </c:pt>
                <c:pt idx="19">
                  <c:v>36</c:v>
                </c:pt>
                <c:pt idx="20">
                  <c:v>40</c:v>
                </c:pt>
                <c:pt idx="21">
                  <c:v>44</c:v>
                </c:pt>
                <c:pt idx="22">
                  <c:v>48</c:v>
                </c:pt>
                <c:pt idx="23">
                  <c:v>51</c:v>
                </c:pt>
                <c:pt idx="24">
                  <c:v>52</c:v>
                </c:pt>
                <c:pt idx="25">
                  <c:v>53</c:v>
                </c:pt>
                <c:pt idx="26">
                  <c:v>54</c:v>
                </c:pt>
                <c:pt idx="27">
                  <c:v>55</c:v>
                </c:pt>
                <c:pt idx="28">
                  <c:v>56</c:v>
                </c:pt>
                <c:pt idx="29">
                  <c:v>60</c:v>
                </c:pt>
                <c:pt idx="30">
                  <c:v>64</c:v>
                </c:pt>
                <c:pt idx="31">
                  <c:v>68</c:v>
                </c:pt>
                <c:pt idx="32">
                  <c:v>72</c:v>
                </c:pt>
                <c:pt idx="33">
                  <c:v>76</c:v>
                </c:pt>
                <c:pt idx="34">
                  <c:v>80</c:v>
                </c:pt>
                <c:pt idx="36">
                  <c:v>100</c:v>
                </c:pt>
                <c:pt idx="38">
                  <c:v>120</c:v>
                </c:pt>
              </c:numCache>
            </c:numRef>
          </c:xVal>
          <c:yVal>
            <c:numRef>
              <c:f>Sheet1!$G$2:$G$40</c:f>
              <c:numCache>
                <c:formatCode>General</c:formatCode>
                <c:ptCount val="39"/>
                <c:pt idx="0">
                  <c:v>1.7708520116421442</c:v>
                </c:pt>
                <c:pt idx="1">
                  <c:v>1.9395192526186185</c:v>
                </c:pt>
                <c:pt idx="2">
                  <c:v>2.0827853703164503</c:v>
                </c:pt>
                <c:pt idx="3">
                  <c:v>2.2304489213782741</c:v>
                </c:pt>
                <c:pt idx="4">
                  <c:v>2.3222192947339191</c:v>
                </c:pt>
                <c:pt idx="5">
                  <c:v>2.4377505628203879</c:v>
                </c:pt>
                <c:pt idx="6">
                  <c:v>2.537819095073274</c:v>
                </c:pt>
                <c:pt idx="7">
                  <c:v>2.6503075231319366</c:v>
                </c:pt>
                <c:pt idx="8">
                  <c:v>2.7427251313046983</c:v>
                </c:pt>
                <c:pt idx="9">
                  <c:v>2.8382192219076257</c:v>
                </c:pt>
                <c:pt idx="10">
                  <c:v>2.9390197764486663</c:v>
                </c:pt>
                <c:pt idx="11">
                  <c:v>3.0417873189717519</c:v>
                </c:pt>
                <c:pt idx="12">
                  <c:v>3.0759117614827773</c:v>
                </c:pt>
                <c:pt idx="13">
                  <c:v>3.1693804953119495</c:v>
                </c:pt>
                <c:pt idx="14">
                  <c:v>3.2814878879400813</c:v>
                </c:pt>
                <c:pt idx="15">
                  <c:v>3.3215984304653436</c:v>
                </c:pt>
                <c:pt idx="16">
                  <c:v>3.3991543339582164</c:v>
                </c:pt>
                <c:pt idx="17">
                  <c:v>3.7038070652743285</c:v>
                </c:pt>
                <c:pt idx="18">
                  <c:v>4.0291807889075466</c:v>
                </c:pt>
                <c:pt idx="19">
                  <c:v>4.3342526423342305</c:v>
                </c:pt>
                <c:pt idx="20">
                  <c:v>4.5971245254841042</c:v>
                </c:pt>
                <c:pt idx="21">
                  <c:v>4.919020531461701</c:v>
                </c:pt>
                <c:pt idx="22">
                  <c:v>5.1853211268673487</c:v>
                </c:pt>
                <c:pt idx="23">
                  <c:v>5.4749894357330495</c:v>
                </c:pt>
                <c:pt idx="24">
                  <c:v>5.4949681337166627</c:v>
                </c:pt>
                <c:pt idx="25">
                  <c:v>5.5048132696049441</c:v>
                </c:pt>
                <c:pt idx="26">
                  <c:v>5.5344335421538604</c:v>
                </c:pt>
                <c:pt idx="27">
                  <c:v>5.586361097607905</c:v>
                </c:pt>
                <c:pt idx="28">
                  <c:v>5.6738508976523834</c:v>
                </c:pt>
                <c:pt idx="29">
                  <c:v>5.9865043593948171</c:v>
                </c:pt>
                <c:pt idx="30">
                  <c:v>6.3535948610146828</c:v>
                </c:pt>
                <c:pt idx="31">
                  <c:v>6.6079443742333837</c:v>
                </c:pt>
                <c:pt idx="32">
                  <c:v>6.8616719654403422</c:v>
                </c:pt>
                <c:pt idx="33">
                  <c:v>7.1804837194502129</c:v>
                </c:pt>
                <c:pt idx="34">
                  <c:v>7.3837864718739903</c:v>
                </c:pt>
                <c:pt idx="36">
                  <c:v>8.78203352116841</c:v>
                </c:pt>
                <c:pt idx="38">
                  <c:v>10.057032835060779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6806784"/>
        <c:axId val="117411840"/>
      </c:scatterChart>
      <c:valAx>
        <c:axId val="116806784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AU"/>
                  <a:t>N, number of zero-sum angles</a:t>
                </a:r>
              </a:p>
            </c:rich>
          </c:tx>
          <c:layout>
            <c:manualLayout>
              <c:xMode val="edge"/>
              <c:yMode val="edge"/>
              <c:x val="0.40849716017816096"/>
              <c:y val="0.9078537332509113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17411840"/>
        <c:crosses val="autoZero"/>
        <c:crossBetween val="midCat"/>
      </c:valAx>
      <c:valAx>
        <c:axId val="11741184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ghost parameter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16806784"/>
        <c:crosses val="autoZero"/>
        <c:crossBetween val="midCat"/>
      </c:valAx>
    </c:plotArea>
    <c:legend>
      <c:legendPos val="b"/>
      <c:layout>
        <c:manualLayout>
          <c:xMode val="edge"/>
          <c:yMode val="edge"/>
          <c:x val="0.18837492692066579"/>
          <c:y val="0.25637398313767606"/>
          <c:w val="0.33037297924115128"/>
          <c:h val="7.5396560875952048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4265D8-50DA-41CB-ACBC-7B1292FAD03E}" type="datetimeFigureOut">
              <a:rPr lang="en-AU" smtClean="0"/>
              <a:t>4/02/2015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16B7B0-5922-4FDC-9AD7-A897EB955B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06612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4EDF4A-D069-4424-BE93-03448E8961AB}" type="slidenum">
              <a:rPr lang="en-AU"/>
              <a:pPr/>
              <a:t>9</a:t>
            </a:fld>
            <a:endParaRPr lang="en-AU"/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190625" y="877888"/>
            <a:ext cx="4475163" cy="3165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75779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1060450" y="4349750"/>
            <a:ext cx="4738688" cy="3509963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defTabSz="449263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D0366D-74F0-4402-9072-080C44F15D90}" type="slidenum">
              <a:rPr lang="en-AU"/>
              <a:pPr/>
              <a:t>10</a:t>
            </a:fld>
            <a:endParaRPr lang="en-AU"/>
          </a:p>
        </p:txBody>
      </p:sp>
      <p:sp>
        <p:nvSpPr>
          <p:cNvPr id="82946" name="Text Box 2"/>
          <p:cNvSpPr txBox="1">
            <a:spLocks noChangeArrowheads="1"/>
          </p:cNvSpPr>
          <p:nvPr/>
        </p:nvSpPr>
        <p:spPr bwMode="auto">
          <a:xfrm>
            <a:off x="1190625" y="877888"/>
            <a:ext cx="4475163" cy="3165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2947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1060450" y="4349750"/>
            <a:ext cx="4738688" cy="3509963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defTabSz="449263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D0366D-74F0-4402-9072-080C44F15D90}" type="slidenum">
              <a:rPr lang="en-AU"/>
              <a:pPr/>
              <a:t>11</a:t>
            </a:fld>
            <a:endParaRPr lang="en-AU"/>
          </a:p>
        </p:txBody>
      </p:sp>
      <p:sp>
        <p:nvSpPr>
          <p:cNvPr id="82946" name="Text Box 2"/>
          <p:cNvSpPr txBox="1">
            <a:spLocks noChangeArrowheads="1"/>
          </p:cNvSpPr>
          <p:nvPr/>
        </p:nvSpPr>
        <p:spPr bwMode="auto">
          <a:xfrm>
            <a:off x="1190625" y="877888"/>
            <a:ext cx="4475163" cy="3165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2947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1060450" y="4349750"/>
            <a:ext cx="4738688" cy="3509963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defTabSz="449263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CDE69E-247C-486A-96C9-2E0166C13489}" type="slidenum">
              <a:rPr lang="en-AU"/>
              <a:pPr/>
              <a:t>13</a:t>
            </a:fld>
            <a:endParaRPr lang="en-AU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190625" y="877888"/>
            <a:ext cx="4475163" cy="3165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79875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1060450" y="4349750"/>
            <a:ext cx="4738688" cy="3509963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defTabSz="449263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00D1D7-9689-4A1E-88DA-9922C3091DB5}" type="slidenum">
              <a:rPr lang="en-AU"/>
              <a:pPr/>
              <a:t>14</a:t>
            </a:fld>
            <a:endParaRPr lang="en-AU"/>
          </a:p>
        </p:txBody>
      </p:sp>
      <p:sp>
        <p:nvSpPr>
          <p:cNvPr id="88066" name="Text Box 2"/>
          <p:cNvSpPr txBox="1">
            <a:spLocks noChangeArrowheads="1"/>
          </p:cNvSpPr>
          <p:nvPr/>
        </p:nvSpPr>
        <p:spPr bwMode="auto">
          <a:xfrm>
            <a:off x="1190625" y="877888"/>
            <a:ext cx="4475163" cy="3165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8067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1060450" y="4349750"/>
            <a:ext cx="4738688" cy="3509963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defTabSz="449263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0BB18-7351-4428-A5A7-31C4785FB655}" type="slidenum">
              <a:rPr lang="en-AU" smtClean="0"/>
              <a:t>29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13767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1539-3AA1-4AA9-ACC7-17889037FB4D}" type="datetime1">
              <a:rPr lang="en-AU" smtClean="0"/>
              <a:t>4/02/2015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86CED-A007-46EE-9BE2-56B556C294B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41576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6136C-0F65-4024-B7D7-4C43D6B6ADCE}" type="datetime1">
              <a:rPr lang="en-AU" smtClean="0"/>
              <a:t>4/02/2015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86CED-A007-46EE-9BE2-56B556C294B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69930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E13E7-84C4-424A-BD39-2B558CC81B7D}" type="datetime1">
              <a:rPr lang="en-AU" smtClean="0"/>
              <a:t>4/02/2015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86CED-A007-46EE-9BE2-56B556C294B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13505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BD74DB5-22A6-4EF3-A4EC-3122ED55CE35}" type="datetime1">
              <a:rPr lang="en-AU" smtClean="0"/>
              <a:t>4/02/2015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439A476-262D-44BC-B313-E020E07420C2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59051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2865E20-2558-470C-ADF4-77B45BCBE8A7}" type="datetime1">
              <a:rPr lang="en-AU" smtClean="0"/>
              <a:t>4/02/2015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DD7EAEE-079B-400B-99FB-F0151FCAC734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5895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EDDF1-2B91-428D-954D-6D3489732E46}" type="datetime1">
              <a:rPr lang="en-AU" smtClean="0"/>
              <a:t>4/02/2015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86CED-A007-46EE-9BE2-56B556C294B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80170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AA726-60D8-48F3-A073-2A66845288D8}" type="datetime1">
              <a:rPr lang="en-AU" smtClean="0"/>
              <a:t>4/02/2015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86CED-A007-46EE-9BE2-56B556C294B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24997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539E6-322D-4A96-8C80-E4F89EA45D42}" type="datetime1">
              <a:rPr lang="en-AU" smtClean="0"/>
              <a:t>4/02/2015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86CED-A007-46EE-9BE2-56B556C294B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93388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B50DF-EFC3-42D6-AB5F-EE4B79B50E16}" type="datetime1">
              <a:rPr lang="en-AU" smtClean="0"/>
              <a:t>4/02/2015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86CED-A007-46EE-9BE2-56B556C294B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40137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EC612-4F13-4021-8E07-85DAE5C001D1}" type="datetime1">
              <a:rPr lang="en-AU" smtClean="0"/>
              <a:t>4/02/2015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86CED-A007-46EE-9BE2-56B556C294B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43028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071FC-546F-4A2D-9FD4-39AFBD40A346}" type="datetime1">
              <a:rPr lang="en-AU" smtClean="0"/>
              <a:t>4/02/2015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86CED-A007-46EE-9BE2-56B556C294B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19616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C83-27EC-4370-9AB1-6B70E8A41E4D}" type="datetime1">
              <a:rPr lang="en-AU" smtClean="0"/>
              <a:t>4/02/2015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86CED-A007-46EE-9BE2-56B556C294B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69868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0CFCE-2D28-49AE-ACA1-8B5271970862}" type="datetime1">
              <a:rPr lang="en-AU" smtClean="0"/>
              <a:t>4/02/2015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86CED-A007-46EE-9BE2-56B556C294B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56501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11F39-B2B8-4D88-99C0-EDDFAB2A28DD}" type="datetime1">
              <a:rPr lang="en-AU" smtClean="0"/>
              <a:t>4/02/2015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86CED-A007-46EE-9BE2-56B556C294B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83904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93.xml"/><Relationship Id="rId13" Type="http://schemas.openxmlformats.org/officeDocument/2006/relationships/tags" Target="../tags/tag98.xml"/><Relationship Id="rId18" Type="http://schemas.openxmlformats.org/officeDocument/2006/relationships/tags" Target="../tags/tag103.xml"/><Relationship Id="rId3" Type="http://schemas.openxmlformats.org/officeDocument/2006/relationships/tags" Target="../tags/tag88.xml"/><Relationship Id="rId21" Type="http://schemas.openxmlformats.org/officeDocument/2006/relationships/notesSlide" Target="../notesSlides/notesSlide2.xml"/><Relationship Id="rId7" Type="http://schemas.openxmlformats.org/officeDocument/2006/relationships/tags" Target="../tags/tag92.xml"/><Relationship Id="rId12" Type="http://schemas.openxmlformats.org/officeDocument/2006/relationships/tags" Target="../tags/tag97.xml"/><Relationship Id="rId17" Type="http://schemas.openxmlformats.org/officeDocument/2006/relationships/tags" Target="../tags/tag102.xml"/><Relationship Id="rId2" Type="http://schemas.openxmlformats.org/officeDocument/2006/relationships/tags" Target="../tags/tag87.xml"/><Relationship Id="rId16" Type="http://schemas.openxmlformats.org/officeDocument/2006/relationships/tags" Target="../tags/tag101.xml"/><Relationship Id="rId20" Type="http://schemas.openxmlformats.org/officeDocument/2006/relationships/slideLayout" Target="../slideLayouts/slideLayout2.xml"/><Relationship Id="rId1" Type="http://schemas.openxmlformats.org/officeDocument/2006/relationships/tags" Target="../tags/tag86.xml"/><Relationship Id="rId6" Type="http://schemas.openxmlformats.org/officeDocument/2006/relationships/tags" Target="../tags/tag91.xml"/><Relationship Id="rId11" Type="http://schemas.openxmlformats.org/officeDocument/2006/relationships/tags" Target="../tags/tag96.xml"/><Relationship Id="rId5" Type="http://schemas.openxmlformats.org/officeDocument/2006/relationships/tags" Target="../tags/tag90.xml"/><Relationship Id="rId15" Type="http://schemas.openxmlformats.org/officeDocument/2006/relationships/tags" Target="../tags/tag100.xml"/><Relationship Id="rId23" Type="http://schemas.openxmlformats.org/officeDocument/2006/relationships/image" Target="../media/image2.png"/><Relationship Id="rId10" Type="http://schemas.openxmlformats.org/officeDocument/2006/relationships/tags" Target="../tags/tag95.xml"/><Relationship Id="rId19" Type="http://schemas.openxmlformats.org/officeDocument/2006/relationships/tags" Target="../tags/tag104.xml"/><Relationship Id="rId4" Type="http://schemas.openxmlformats.org/officeDocument/2006/relationships/tags" Target="../tags/tag89.xml"/><Relationship Id="rId9" Type="http://schemas.openxmlformats.org/officeDocument/2006/relationships/tags" Target="../tags/tag94.xml"/><Relationship Id="rId14" Type="http://schemas.openxmlformats.org/officeDocument/2006/relationships/tags" Target="../tags/tag99.xml"/><Relationship Id="rId2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107.xml"/><Relationship Id="rId7" Type="http://schemas.openxmlformats.org/officeDocument/2006/relationships/tags" Target="../tags/tag111.xml"/><Relationship Id="rId2" Type="http://schemas.openxmlformats.org/officeDocument/2006/relationships/tags" Target="../tags/tag106.xml"/><Relationship Id="rId1" Type="http://schemas.openxmlformats.org/officeDocument/2006/relationships/tags" Target="../tags/tag105.xml"/><Relationship Id="rId6" Type="http://schemas.openxmlformats.org/officeDocument/2006/relationships/tags" Target="../tags/tag110.xml"/><Relationship Id="rId5" Type="http://schemas.openxmlformats.org/officeDocument/2006/relationships/tags" Target="../tags/tag109.xml"/><Relationship Id="rId10" Type="http://schemas.openxmlformats.org/officeDocument/2006/relationships/image" Target="../media/image2.png"/><Relationship Id="rId4" Type="http://schemas.openxmlformats.org/officeDocument/2006/relationships/tags" Target="../tags/tag108.xml"/><Relationship Id="rId9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119.xml"/><Relationship Id="rId13" Type="http://schemas.openxmlformats.org/officeDocument/2006/relationships/tags" Target="../tags/tag124.xml"/><Relationship Id="rId18" Type="http://schemas.openxmlformats.org/officeDocument/2006/relationships/image" Target="../media/image3.png"/><Relationship Id="rId3" Type="http://schemas.openxmlformats.org/officeDocument/2006/relationships/tags" Target="../tags/tag114.xml"/><Relationship Id="rId21" Type="http://schemas.openxmlformats.org/officeDocument/2006/relationships/image" Target="../media/image6.png"/><Relationship Id="rId7" Type="http://schemas.openxmlformats.org/officeDocument/2006/relationships/tags" Target="../tags/tag118.xml"/><Relationship Id="rId12" Type="http://schemas.openxmlformats.org/officeDocument/2006/relationships/tags" Target="../tags/tag123.xml"/><Relationship Id="rId17" Type="http://schemas.openxmlformats.org/officeDocument/2006/relationships/slideLayout" Target="../slideLayouts/slideLayout12.xml"/><Relationship Id="rId2" Type="http://schemas.openxmlformats.org/officeDocument/2006/relationships/tags" Target="../tags/tag113.xml"/><Relationship Id="rId16" Type="http://schemas.openxmlformats.org/officeDocument/2006/relationships/tags" Target="../tags/tag127.xml"/><Relationship Id="rId20" Type="http://schemas.openxmlformats.org/officeDocument/2006/relationships/image" Target="../media/image5.png"/><Relationship Id="rId1" Type="http://schemas.openxmlformats.org/officeDocument/2006/relationships/tags" Target="../tags/tag112.xml"/><Relationship Id="rId6" Type="http://schemas.openxmlformats.org/officeDocument/2006/relationships/tags" Target="../tags/tag117.xml"/><Relationship Id="rId11" Type="http://schemas.openxmlformats.org/officeDocument/2006/relationships/tags" Target="../tags/tag122.xml"/><Relationship Id="rId5" Type="http://schemas.openxmlformats.org/officeDocument/2006/relationships/tags" Target="../tags/tag116.xml"/><Relationship Id="rId15" Type="http://schemas.openxmlformats.org/officeDocument/2006/relationships/tags" Target="../tags/tag126.xml"/><Relationship Id="rId10" Type="http://schemas.openxmlformats.org/officeDocument/2006/relationships/tags" Target="../tags/tag121.xml"/><Relationship Id="rId19" Type="http://schemas.openxmlformats.org/officeDocument/2006/relationships/image" Target="../media/image4.png"/><Relationship Id="rId4" Type="http://schemas.openxmlformats.org/officeDocument/2006/relationships/tags" Target="../tags/tag115.xml"/><Relationship Id="rId9" Type="http://schemas.openxmlformats.org/officeDocument/2006/relationships/tags" Target="../tags/tag120.xml"/><Relationship Id="rId14" Type="http://schemas.openxmlformats.org/officeDocument/2006/relationships/tags" Target="../tags/tag125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135.xml"/><Relationship Id="rId13" Type="http://schemas.openxmlformats.org/officeDocument/2006/relationships/image" Target="../media/image8.png"/><Relationship Id="rId3" Type="http://schemas.openxmlformats.org/officeDocument/2006/relationships/tags" Target="../tags/tag130.xml"/><Relationship Id="rId7" Type="http://schemas.openxmlformats.org/officeDocument/2006/relationships/tags" Target="../tags/tag134.xml"/><Relationship Id="rId12" Type="http://schemas.openxmlformats.org/officeDocument/2006/relationships/image" Target="../media/image7.png"/><Relationship Id="rId2" Type="http://schemas.openxmlformats.org/officeDocument/2006/relationships/tags" Target="../tags/tag129.xml"/><Relationship Id="rId1" Type="http://schemas.openxmlformats.org/officeDocument/2006/relationships/tags" Target="../tags/tag128.xml"/><Relationship Id="rId6" Type="http://schemas.openxmlformats.org/officeDocument/2006/relationships/tags" Target="../tags/tag133.xml"/><Relationship Id="rId11" Type="http://schemas.openxmlformats.org/officeDocument/2006/relationships/notesSlide" Target="../notesSlides/notesSlide4.xml"/><Relationship Id="rId5" Type="http://schemas.openxmlformats.org/officeDocument/2006/relationships/tags" Target="../tags/tag132.xml"/><Relationship Id="rId10" Type="http://schemas.openxmlformats.org/officeDocument/2006/relationships/slideLayout" Target="../slideLayouts/slideLayout13.xml"/><Relationship Id="rId4" Type="http://schemas.openxmlformats.org/officeDocument/2006/relationships/tags" Target="../tags/tag131.xml"/><Relationship Id="rId9" Type="http://schemas.openxmlformats.org/officeDocument/2006/relationships/tags" Target="../tags/tag13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144.xml"/><Relationship Id="rId13" Type="http://schemas.openxmlformats.org/officeDocument/2006/relationships/tags" Target="../tags/tag149.xml"/><Relationship Id="rId18" Type="http://schemas.openxmlformats.org/officeDocument/2006/relationships/image" Target="../media/image10.png"/><Relationship Id="rId3" Type="http://schemas.openxmlformats.org/officeDocument/2006/relationships/tags" Target="../tags/tag139.xml"/><Relationship Id="rId21" Type="http://schemas.openxmlformats.org/officeDocument/2006/relationships/image" Target="../media/image13.png"/><Relationship Id="rId7" Type="http://schemas.openxmlformats.org/officeDocument/2006/relationships/tags" Target="../tags/tag143.xml"/><Relationship Id="rId12" Type="http://schemas.openxmlformats.org/officeDocument/2006/relationships/tags" Target="../tags/tag148.xml"/><Relationship Id="rId17" Type="http://schemas.openxmlformats.org/officeDocument/2006/relationships/image" Target="../media/image9.png"/><Relationship Id="rId2" Type="http://schemas.openxmlformats.org/officeDocument/2006/relationships/tags" Target="../tags/tag138.xml"/><Relationship Id="rId16" Type="http://schemas.openxmlformats.org/officeDocument/2006/relationships/notesSlide" Target="../notesSlides/notesSlide5.xml"/><Relationship Id="rId20" Type="http://schemas.openxmlformats.org/officeDocument/2006/relationships/image" Target="../media/image12.png"/><Relationship Id="rId1" Type="http://schemas.openxmlformats.org/officeDocument/2006/relationships/tags" Target="../tags/tag137.xml"/><Relationship Id="rId6" Type="http://schemas.openxmlformats.org/officeDocument/2006/relationships/tags" Target="../tags/tag142.xml"/><Relationship Id="rId11" Type="http://schemas.openxmlformats.org/officeDocument/2006/relationships/tags" Target="../tags/tag147.xml"/><Relationship Id="rId5" Type="http://schemas.openxmlformats.org/officeDocument/2006/relationships/tags" Target="../tags/tag141.xml"/><Relationship Id="rId15" Type="http://schemas.openxmlformats.org/officeDocument/2006/relationships/slideLayout" Target="../slideLayouts/slideLayout2.xml"/><Relationship Id="rId10" Type="http://schemas.openxmlformats.org/officeDocument/2006/relationships/tags" Target="../tags/tag146.xml"/><Relationship Id="rId19" Type="http://schemas.openxmlformats.org/officeDocument/2006/relationships/image" Target="../media/image11.png"/><Relationship Id="rId4" Type="http://schemas.openxmlformats.org/officeDocument/2006/relationships/tags" Target="../tags/tag140.xml"/><Relationship Id="rId9" Type="http://schemas.openxmlformats.org/officeDocument/2006/relationships/tags" Target="../tags/tag145.xml"/><Relationship Id="rId14" Type="http://schemas.openxmlformats.org/officeDocument/2006/relationships/tags" Target="../tags/tag15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153.xml"/><Relationship Id="rId2" Type="http://schemas.openxmlformats.org/officeDocument/2006/relationships/tags" Target="../tags/tag152.xml"/><Relationship Id="rId1" Type="http://schemas.openxmlformats.org/officeDocument/2006/relationships/tags" Target="../tags/tag151.xml"/><Relationship Id="rId4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156.xml"/><Relationship Id="rId2" Type="http://schemas.openxmlformats.org/officeDocument/2006/relationships/tags" Target="../tags/tag155.xml"/><Relationship Id="rId1" Type="http://schemas.openxmlformats.org/officeDocument/2006/relationships/tags" Target="../tags/tag154.xml"/><Relationship Id="rId4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159.xml"/><Relationship Id="rId2" Type="http://schemas.openxmlformats.org/officeDocument/2006/relationships/tags" Target="../tags/tag158.xml"/><Relationship Id="rId1" Type="http://schemas.openxmlformats.org/officeDocument/2006/relationships/tags" Target="../tags/tag157.xml"/><Relationship Id="rId6" Type="http://schemas.openxmlformats.org/officeDocument/2006/relationships/image" Target="../media/image14.png"/><Relationship Id="rId5" Type="http://schemas.openxmlformats.org/officeDocument/2006/relationships/slideLayout" Target="../slideLayouts/slideLayout6.xml"/><Relationship Id="rId4" Type="http://schemas.openxmlformats.org/officeDocument/2006/relationships/tags" Target="../tags/tag16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163.xml"/><Relationship Id="rId2" Type="http://schemas.openxmlformats.org/officeDocument/2006/relationships/tags" Target="../tags/tag162.xml"/><Relationship Id="rId1" Type="http://schemas.openxmlformats.org/officeDocument/2006/relationships/tags" Target="../tags/tag161.xml"/><Relationship Id="rId5" Type="http://schemas.openxmlformats.org/officeDocument/2006/relationships/image" Target="../media/image15.png"/><Relationship Id="rId4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166.xml"/><Relationship Id="rId2" Type="http://schemas.openxmlformats.org/officeDocument/2006/relationships/tags" Target="../tags/tag165.xml"/><Relationship Id="rId1" Type="http://schemas.openxmlformats.org/officeDocument/2006/relationships/tags" Target="../tags/tag164.xml"/><Relationship Id="rId5" Type="http://schemas.openxmlformats.org/officeDocument/2006/relationships/image" Target="../media/image16.png"/><Relationship Id="rId4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169.xml"/><Relationship Id="rId7" Type="http://schemas.openxmlformats.org/officeDocument/2006/relationships/image" Target="../media/image17.png"/><Relationship Id="rId2" Type="http://schemas.openxmlformats.org/officeDocument/2006/relationships/tags" Target="../tags/tag168.xml"/><Relationship Id="rId1" Type="http://schemas.openxmlformats.org/officeDocument/2006/relationships/tags" Target="../tags/tag167.xml"/><Relationship Id="rId6" Type="http://schemas.openxmlformats.org/officeDocument/2006/relationships/slideLayout" Target="../slideLayouts/slideLayout6.xml"/><Relationship Id="rId5" Type="http://schemas.openxmlformats.org/officeDocument/2006/relationships/tags" Target="../tags/tag171.xml"/><Relationship Id="rId4" Type="http://schemas.openxmlformats.org/officeDocument/2006/relationships/tags" Target="../tags/tag170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g"/><Relationship Id="rId3" Type="http://schemas.openxmlformats.org/officeDocument/2006/relationships/tags" Target="../tags/tag174.xml"/><Relationship Id="rId7" Type="http://schemas.openxmlformats.org/officeDocument/2006/relationships/slideLayout" Target="../slideLayouts/slideLayout6.xml"/><Relationship Id="rId2" Type="http://schemas.openxmlformats.org/officeDocument/2006/relationships/tags" Target="../tags/tag173.xml"/><Relationship Id="rId1" Type="http://schemas.openxmlformats.org/officeDocument/2006/relationships/tags" Target="../tags/tag172.xml"/><Relationship Id="rId6" Type="http://schemas.openxmlformats.org/officeDocument/2006/relationships/tags" Target="../tags/tag177.xml"/><Relationship Id="rId5" Type="http://schemas.openxmlformats.org/officeDocument/2006/relationships/tags" Target="../tags/tag176.xml"/><Relationship Id="rId4" Type="http://schemas.openxmlformats.org/officeDocument/2006/relationships/tags" Target="../tags/tag175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g"/><Relationship Id="rId3" Type="http://schemas.openxmlformats.org/officeDocument/2006/relationships/tags" Target="../tags/tag180.xml"/><Relationship Id="rId7" Type="http://schemas.openxmlformats.org/officeDocument/2006/relationships/slideLayout" Target="../slideLayouts/slideLayout6.xml"/><Relationship Id="rId2" Type="http://schemas.openxmlformats.org/officeDocument/2006/relationships/tags" Target="../tags/tag179.xml"/><Relationship Id="rId1" Type="http://schemas.openxmlformats.org/officeDocument/2006/relationships/tags" Target="../tags/tag178.xml"/><Relationship Id="rId6" Type="http://schemas.openxmlformats.org/officeDocument/2006/relationships/tags" Target="../tags/tag183.xml"/><Relationship Id="rId5" Type="http://schemas.openxmlformats.org/officeDocument/2006/relationships/tags" Target="../tags/tag182.xml"/><Relationship Id="rId4" Type="http://schemas.openxmlformats.org/officeDocument/2006/relationships/tags" Target="../tags/tag18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186.xml"/><Relationship Id="rId2" Type="http://schemas.openxmlformats.org/officeDocument/2006/relationships/tags" Target="../tags/tag185.xml"/><Relationship Id="rId1" Type="http://schemas.openxmlformats.org/officeDocument/2006/relationships/tags" Target="../tags/tag184.xml"/><Relationship Id="rId5" Type="http://schemas.openxmlformats.org/officeDocument/2006/relationships/chart" Target="../charts/chart1.xml"/><Relationship Id="rId4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tags" Target="../tags/tag194.xml"/><Relationship Id="rId13" Type="http://schemas.openxmlformats.org/officeDocument/2006/relationships/tags" Target="../tags/tag199.xml"/><Relationship Id="rId18" Type="http://schemas.openxmlformats.org/officeDocument/2006/relationships/tags" Target="../tags/tag204.xml"/><Relationship Id="rId3" Type="http://schemas.openxmlformats.org/officeDocument/2006/relationships/tags" Target="../tags/tag189.xml"/><Relationship Id="rId21" Type="http://schemas.openxmlformats.org/officeDocument/2006/relationships/slideLayout" Target="../slideLayouts/slideLayout6.xml"/><Relationship Id="rId7" Type="http://schemas.openxmlformats.org/officeDocument/2006/relationships/tags" Target="../tags/tag193.xml"/><Relationship Id="rId12" Type="http://schemas.openxmlformats.org/officeDocument/2006/relationships/tags" Target="../tags/tag198.xml"/><Relationship Id="rId17" Type="http://schemas.openxmlformats.org/officeDocument/2006/relationships/tags" Target="../tags/tag203.xml"/><Relationship Id="rId2" Type="http://schemas.openxmlformats.org/officeDocument/2006/relationships/tags" Target="../tags/tag188.xml"/><Relationship Id="rId16" Type="http://schemas.openxmlformats.org/officeDocument/2006/relationships/tags" Target="../tags/tag202.xml"/><Relationship Id="rId20" Type="http://schemas.openxmlformats.org/officeDocument/2006/relationships/tags" Target="../tags/tag206.xml"/><Relationship Id="rId1" Type="http://schemas.openxmlformats.org/officeDocument/2006/relationships/tags" Target="../tags/tag187.xml"/><Relationship Id="rId6" Type="http://schemas.openxmlformats.org/officeDocument/2006/relationships/tags" Target="../tags/tag192.xml"/><Relationship Id="rId11" Type="http://schemas.openxmlformats.org/officeDocument/2006/relationships/tags" Target="../tags/tag197.xml"/><Relationship Id="rId5" Type="http://schemas.openxmlformats.org/officeDocument/2006/relationships/tags" Target="../tags/tag191.xml"/><Relationship Id="rId15" Type="http://schemas.openxmlformats.org/officeDocument/2006/relationships/tags" Target="../tags/tag201.xml"/><Relationship Id="rId10" Type="http://schemas.openxmlformats.org/officeDocument/2006/relationships/tags" Target="../tags/tag196.xml"/><Relationship Id="rId19" Type="http://schemas.openxmlformats.org/officeDocument/2006/relationships/tags" Target="../tags/tag205.xml"/><Relationship Id="rId4" Type="http://schemas.openxmlformats.org/officeDocument/2006/relationships/tags" Target="../tags/tag190.xml"/><Relationship Id="rId9" Type="http://schemas.openxmlformats.org/officeDocument/2006/relationships/tags" Target="../tags/tag195.xml"/><Relationship Id="rId14" Type="http://schemas.openxmlformats.org/officeDocument/2006/relationships/tags" Target="../tags/tag200.xml"/><Relationship Id="rId22" Type="http://schemas.openxmlformats.org/officeDocument/2006/relationships/image" Target="../media/image20.jpe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tags" Target="../tags/tag214.xml"/><Relationship Id="rId13" Type="http://schemas.openxmlformats.org/officeDocument/2006/relationships/image" Target="../media/image24.jpeg"/><Relationship Id="rId3" Type="http://schemas.openxmlformats.org/officeDocument/2006/relationships/tags" Target="../tags/tag209.xml"/><Relationship Id="rId7" Type="http://schemas.openxmlformats.org/officeDocument/2006/relationships/tags" Target="../tags/tag213.xml"/><Relationship Id="rId12" Type="http://schemas.openxmlformats.org/officeDocument/2006/relationships/image" Target="../media/image23.jpeg"/><Relationship Id="rId2" Type="http://schemas.openxmlformats.org/officeDocument/2006/relationships/tags" Target="../tags/tag208.xml"/><Relationship Id="rId1" Type="http://schemas.openxmlformats.org/officeDocument/2006/relationships/tags" Target="../tags/tag207.xml"/><Relationship Id="rId6" Type="http://schemas.openxmlformats.org/officeDocument/2006/relationships/tags" Target="../tags/tag212.xml"/><Relationship Id="rId11" Type="http://schemas.openxmlformats.org/officeDocument/2006/relationships/image" Target="../media/image22.jpeg"/><Relationship Id="rId5" Type="http://schemas.openxmlformats.org/officeDocument/2006/relationships/tags" Target="../tags/tag211.xml"/><Relationship Id="rId10" Type="http://schemas.openxmlformats.org/officeDocument/2006/relationships/image" Target="../media/image21.jpeg"/><Relationship Id="rId4" Type="http://schemas.openxmlformats.org/officeDocument/2006/relationships/tags" Target="../tags/tag210.xml"/><Relationship Id="rId9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tags" Target="../tags/tag222.xml"/><Relationship Id="rId13" Type="http://schemas.openxmlformats.org/officeDocument/2006/relationships/tags" Target="../tags/tag227.xml"/><Relationship Id="rId18" Type="http://schemas.openxmlformats.org/officeDocument/2006/relationships/image" Target="../media/image27.jpeg"/><Relationship Id="rId3" Type="http://schemas.openxmlformats.org/officeDocument/2006/relationships/tags" Target="../tags/tag217.xml"/><Relationship Id="rId7" Type="http://schemas.openxmlformats.org/officeDocument/2006/relationships/tags" Target="../tags/tag221.xml"/><Relationship Id="rId12" Type="http://schemas.openxmlformats.org/officeDocument/2006/relationships/tags" Target="../tags/tag226.xml"/><Relationship Id="rId17" Type="http://schemas.openxmlformats.org/officeDocument/2006/relationships/image" Target="../media/image26.jpeg"/><Relationship Id="rId2" Type="http://schemas.openxmlformats.org/officeDocument/2006/relationships/tags" Target="../tags/tag216.xml"/><Relationship Id="rId16" Type="http://schemas.openxmlformats.org/officeDocument/2006/relationships/image" Target="../media/image25.jpeg"/><Relationship Id="rId1" Type="http://schemas.openxmlformats.org/officeDocument/2006/relationships/tags" Target="../tags/tag215.xml"/><Relationship Id="rId6" Type="http://schemas.openxmlformats.org/officeDocument/2006/relationships/tags" Target="../tags/tag220.xml"/><Relationship Id="rId11" Type="http://schemas.openxmlformats.org/officeDocument/2006/relationships/tags" Target="../tags/tag225.xml"/><Relationship Id="rId5" Type="http://schemas.openxmlformats.org/officeDocument/2006/relationships/tags" Target="../tags/tag219.xml"/><Relationship Id="rId15" Type="http://schemas.openxmlformats.org/officeDocument/2006/relationships/slideLayout" Target="../slideLayouts/slideLayout6.xml"/><Relationship Id="rId10" Type="http://schemas.openxmlformats.org/officeDocument/2006/relationships/tags" Target="../tags/tag224.xml"/><Relationship Id="rId19" Type="http://schemas.openxmlformats.org/officeDocument/2006/relationships/image" Target="../media/image28.jpeg"/><Relationship Id="rId4" Type="http://schemas.openxmlformats.org/officeDocument/2006/relationships/tags" Target="../tags/tag218.xml"/><Relationship Id="rId9" Type="http://schemas.openxmlformats.org/officeDocument/2006/relationships/tags" Target="../tags/tag223.xml"/><Relationship Id="rId14" Type="http://schemas.openxmlformats.org/officeDocument/2006/relationships/tags" Target="../tags/tag228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tags" Target="../tags/tag236.xml"/><Relationship Id="rId13" Type="http://schemas.openxmlformats.org/officeDocument/2006/relationships/tags" Target="../tags/tag241.xml"/><Relationship Id="rId3" Type="http://schemas.openxmlformats.org/officeDocument/2006/relationships/tags" Target="../tags/tag231.xml"/><Relationship Id="rId7" Type="http://schemas.openxmlformats.org/officeDocument/2006/relationships/tags" Target="../tags/tag235.xml"/><Relationship Id="rId12" Type="http://schemas.openxmlformats.org/officeDocument/2006/relationships/tags" Target="../tags/tag240.xml"/><Relationship Id="rId2" Type="http://schemas.openxmlformats.org/officeDocument/2006/relationships/tags" Target="../tags/tag230.xml"/><Relationship Id="rId16" Type="http://schemas.openxmlformats.org/officeDocument/2006/relationships/image" Target="../media/image30.png"/><Relationship Id="rId1" Type="http://schemas.openxmlformats.org/officeDocument/2006/relationships/tags" Target="../tags/tag229.xml"/><Relationship Id="rId6" Type="http://schemas.openxmlformats.org/officeDocument/2006/relationships/tags" Target="../tags/tag234.xml"/><Relationship Id="rId11" Type="http://schemas.openxmlformats.org/officeDocument/2006/relationships/tags" Target="../tags/tag239.xml"/><Relationship Id="rId5" Type="http://schemas.openxmlformats.org/officeDocument/2006/relationships/tags" Target="../tags/tag233.xml"/><Relationship Id="rId15" Type="http://schemas.openxmlformats.org/officeDocument/2006/relationships/image" Target="../media/image29.jpeg"/><Relationship Id="rId10" Type="http://schemas.openxmlformats.org/officeDocument/2006/relationships/tags" Target="../tags/tag238.xml"/><Relationship Id="rId4" Type="http://schemas.openxmlformats.org/officeDocument/2006/relationships/tags" Target="../tags/tag232.xml"/><Relationship Id="rId9" Type="http://schemas.openxmlformats.org/officeDocument/2006/relationships/tags" Target="../tags/tag237.xml"/><Relationship Id="rId14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tags" Target="../tags/tag249.xml"/><Relationship Id="rId13" Type="http://schemas.openxmlformats.org/officeDocument/2006/relationships/tags" Target="../tags/tag254.xml"/><Relationship Id="rId18" Type="http://schemas.openxmlformats.org/officeDocument/2006/relationships/image" Target="../media/image34.jpeg"/><Relationship Id="rId3" Type="http://schemas.openxmlformats.org/officeDocument/2006/relationships/tags" Target="../tags/tag244.xml"/><Relationship Id="rId7" Type="http://schemas.openxmlformats.org/officeDocument/2006/relationships/tags" Target="../tags/tag248.xml"/><Relationship Id="rId12" Type="http://schemas.openxmlformats.org/officeDocument/2006/relationships/tags" Target="../tags/tag253.xml"/><Relationship Id="rId17" Type="http://schemas.openxmlformats.org/officeDocument/2006/relationships/image" Target="../media/image33.jpeg"/><Relationship Id="rId2" Type="http://schemas.openxmlformats.org/officeDocument/2006/relationships/tags" Target="../tags/tag243.xml"/><Relationship Id="rId16" Type="http://schemas.openxmlformats.org/officeDocument/2006/relationships/image" Target="../media/image32.png"/><Relationship Id="rId1" Type="http://schemas.openxmlformats.org/officeDocument/2006/relationships/tags" Target="../tags/tag242.xml"/><Relationship Id="rId6" Type="http://schemas.openxmlformats.org/officeDocument/2006/relationships/tags" Target="../tags/tag247.xml"/><Relationship Id="rId11" Type="http://schemas.openxmlformats.org/officeDocument/2006/relationships/tags" Target="../tags/tag252.xml"/><Relationship Id="rId5" Type="http://schemas.openxmlformats.org/officeDocument/2006/relationships/tags" Target="../tags/tag246.xml"/><Relationship Id="rId15" Type="http://schemas.openxmlformats.org/officeDocument/2006/relationships/image" Target="../media/image31.jpeg"/><Relationship Id="rId10" Type="http://schemas.openxmlformats.org/officeDocument/2006/relationships/tags" Target="../tags/tag251.xml"/><Relationship Id="rId4" Type="http://schemas.openxmlformats.org/officeDocument/2006/relationships/tags" Target="../tags/tag245.xml"/><Relationship Id="rId9" Type="http://schemas.openxmlformats.org/officeDocument/2006/relationships/tags" Target="../tags/tag250.xml"/><Relationship Id="rId14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tags" Target="../tags/tag262.xml"/><Relationship Id="rId13" Type="http://schemas.openxmlformats.org/officeDocument/2006/relationships/tags" Target="../tags/tag267.xml"/><Relationship Id="rId18" Type="http://schemas.openxmlformats.org/officeDocument/2006/relationships/slideLayout" Target="../slideLayouts/slideLayout6.xml"/><Relationship Id="rId3" Type="http://schemas.openxmlformats.org/officeDocument/2006/relationships/tags" Target="../tags/tag257.xml"/><Relationship Id="rId21" Type="http://schemas.openxmlformats.org/officeDocument/2006/relationships/image" Target="../media/image36.jpeg"/><Relationship Id="rId7" Type="http://schemas.openxmlformats.org/officeDocument/2006/relationships/tags" Target="../tags/tag261.xml"/><Relationship Id="rId12" Type="http://schemas.openxmlformats.org/officeDocument/2006/relationships/tags" Target="../tags/tag266.xml"/><Relationship Id="rId17" Type="http://schemas.openxmlformats.org/officeDocument/2006/relationships/tags" Target="../tags/tag271.xml"/><Relationship Id="rId2" Type="http://schemas.openxmlformats.org/officeDocument/2006/relationships/tags" Target="../tags/tag256.xml"/><Relationship Id="rId16" Type="http://schemas.openxmlformats.org/officeDocument/2006/relationships/tags" Target="../tags/tag270.xml"/><Relationship Id="rId20" Type="http://schemas.openxmlformats.org/officeDocument/2006/relationships/image" Target="../media/image35.png"/><Relationship Id="rId1" Type="http://schemas.openxmlformats.org/officeDocument/2006/relationships/tags" Target="../tags/tag255.xml"/><Relationship Id="rId6" Type="http://schemas.openxmlformats.org/officeDocument/2006/relationships/tags" Target="../tags/tag260.xml"/><Relationship Id="rId11" Type="http://schemas.openxmlformats.org/officeDocument/2006/relationships/tags" Target="../tags/tag265.xml"/><Relationship Id="rId5" Type="http://schemas.openxmlformats.org/officeDocument/2006/relationships/tags" Target="../tags/tag259.xml"/><Relationship Id="rId15" Type="http://schemas.openxmlformats.org/officeDocument/2006/relationships/tags" Target="../tags/tag269.xml"/><Relationship Id="rId10" Type="http://schemas.openxmlformats.org/officeDocument/2006/relationships/tags" Target="../tags/tag264.xml"/><Relationship Id="rId19" Type="http://schemas.openxmlformats.org/officeDocument/2006/relationships/notesSlide" Target="../notesSlides/notesSlide6.xml"/><Relationship Id="rId4" Type="http://schemas.openxmlformats.org/officeDocument/2006/relationships/tags" Target="../tags/tag258.xml"/><Relationship Id="rId9" Type="http://schemas.openxmlformats.org/officeDocument/2006/relationships/tags" Target="../tags/tag263.xml"/><Relationship Id="rId14" Type="http://schemas.openxmlformats.org/officeDocument/2006/relationships/tags" Target="../tags/tag268.xml"/><Relationship Id="rId22" Type="http://schemas.openxmlformats.org/officeDocument/2006/relationships/image" Target="../media/image3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tags" Target="../tags/tag279.xml"/><Relationship Id="rId13" Type="http://schemas.openxmlformats.org/officeDocument/2006/relationships/tags" Target="../tags/tag284.xml"/><Relationship Id="rId18" Type="http://schemas.openxmlformats.org/officeDocument/2006/relationships/slideLayout" Target="../slideLayouts/slideLayout6.xml"/><Relationship Id="rId3" Type="http://schemas.openxmlformats.org/officeDocument/2006/relationships/tags" Target="../tags/tag274.xml"/><Relationship Id="rId21" Type="http://schemas.openxmlformats.org/officeDocument/2006/relationships/image" Target="../media/image40.jpeg"/><Relationship Id="rId7" Type="http://schemas.openxmlformats.org/officeDocument/2006/relationships/tags" Target="../tags/tag278.xml"/><Relationship Id="rId12" Type="http://schemas.openxmlformats.org/officeDocument/2006/relationships/tags" Target="../tags/tag283.xml"/><Relationship Id="rId17" Type="http://schemas.openxmlformats.org/officeDocument/2006/relationships/tags" Target="../tags/tag288.xml"/><Relationship Id="rId2" Type="http://schemas.openxmlformats.org/officeDocument/2006/relationships/tags" Target="../tags/tag273.xml"/><Relationship Id="rId16" Type="http://schemas.openxmlformats.org/officeDocument/2006/relationships/tags" Target="../tags/tag287.xml"/><Relationship Id="rId20" Type="http://schemas.openxmlformats.org/officeDocument/2006/relationships/image" Target="../media/image39.jpeg"/><Relationship Id="rId1" Type="http://schemas.openxmlformats.org/officeDocument/2006/relationships/tags" Target="../tags/tag272.xml"/><Relationship Id="rId6" Type="http://schemas.openxmlformats.org/officeDocument/2006/relationships/tags" Target="../tags/tag277.xml"/><Relationship Id="rId11" Type="http://schemas.openxmlformats.org/officeDocument/2006/relationships/tags" Target="../tags/tag282.xml"/><Relationship Id="rId5" Type="http://schemas.openxmlformats.org/officeDocument/2006/relationships/tags" Target="../tags/tag276.xml"/><Relationship Id="rId15" Type="http://schemas.openxmlformats.org/officeDocument/2006/relationships/tags" Target="../tags/tag286.xml"/><Relationship Id="rId10" Type="http://schemas.openxmlformats.org/officeDocument/2006/relationships/tags" Target="../tags/tag281.xml"/><Relationship Id="rId19" Type="http://schemas.openxmlformats.org/officeDocument/2006/relationships/image" Target="../media/image38.png"/><Relationship Id="rId4" Type="http://schemas.openxmlformats.org/officeDocument/2006/relationships/tags" Target="../tags/tag275.xml"/><Relationship Id="rId9" Type="http://schemas.openxmlformats.org/officeDocument/2006/relationships/tags" Target="../tags/tag280.xml"/><Relationship Id="rId14" Type="http://schemas.openxmlformats.org/officeDocument/2006/relationships/tags" Target="../tags/tag28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tags" Target="../tags/tag291.xml"/><Relationship Id="rId2" Type="http://schemas.openxmlformats.org/officeDocument/2006/relationships/tags" Target="../tags/tag290.xml"/><Relationship Id="rId1" Type="http://schemas.openxmlformats.org/officeDocument/2006/relationships/tags" Target="../tags/tag289.xml"/><Relationship Id="rId4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tags" Target="../tags/tag299.xml"/><Relationship Id="rId13" Type="http://schemas.openxmlformats.org/officeDocument/2006/relationships/tags" Target="../tags/tag304.xml"/><Relationship Id="rId3" Type="http://schemas.openxmlformats.org/officeDocument/2006/relationships/tags" Target="../tags/tag294.xml"/><Relationship Id="rId7" Type="http://schemas.openxmlformats.org/officeDocument/2006/relationships/tags" Target="../tags/tag298.xml"/><Relationship Id="rId12" Type="http://schemas.openxmlformats.org/officeDocument/2006/relationships/tags" Target="../tags/tag303.xml"/><Relationship Id="rId2" Type="http://schemas.openxmlformats.org/officeDocument/2006/relationships/tags" Target="../tags/tag293.xml"/><Relationship Id="rId16" Type="http://schemas.openxmlformats.org/officeDocument/2006/relationships/image" Target="../media/image42.png"/><Relationship Id="rId1" Type="http://schemas.openxmlformats.org/officeDocument/2006/relationships/tags" Target="../tags/tag292.xml"/><Relationship Id="rId6" Type="http://schemas.openxmlformats.org/officeDocument/2006/relationships/tags" Target="../tags/tag297.xml"/><Relationship Id="rId11" Type="http://schemas.openxmlformats.org/officeDocument/2006/relationships/tags" Target="../tags/tag302.xml"/><Relationship Id="rId5" Type="http://schemas.openxmlformats.org/officeDocument/2006/relationships/tags" Target="../tags/tag296.xml"/><Relationship Id="rId15" Type="http://schemas.openxmlformats.org/officeDocument/2006/relationships/image" Target="../media/image41.png"/><Relationship Id="rId10" Type="http://schemas.openxmlformats.org/officeDocument/2006/relationships/tags" Target="../tags/tag301.xml"/><Relationship Id="rId4" Type="http://schemas.openxmlformats.org/officeDocument/2006/relationships/tags" Target="../tags/tag295.xml"/><Relationship Id="rId9" Type="http://schemas.openxmlformats.org/officeDocument/2006/relationships/tags" Target="../tags/tag300.xml"/><Relationship Id="rId14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tags" Target="../tags/tag312.xml"/><Relationship Id="rId13" Type="http://schemas.openxmlformats.org/officeDocument/2006/relationships/tags" Target="../tags/tag317.xml"/><Relationship Id="rId18" Type="http://schemas.openxmlformats.org/officeDocument/2006/relationships/tags" Target="../tags/tag322.xml"/><Relationship Id="rId26" Type="http://schemas.openxmlformats.org/officeDocument/2006/relationships/tags" Target="../tags/tag330.xml"/><Relationship Id="rId3" Type="http://schemas.openxmlformats.org/officeDocument/2006/relationships/tags" Target="../tags/tag307.xml"/><Relationship Id="rId21" Type="http://schemas.openxmlformats.org/officeDocument/2006/relationships/tags" Target="../tags/tag325.xml"/><Relationship Id="rId7" Type="http://schemas.openxmlformats.org/officeDocument/2006/relationships/tags" Target="../tags/tag311.xml"/><Relationship Id="rId12" Type="http://schemas.openxmlformats.org/officeDocument/2006/relationships/tags" Target="../tags/tag316.xml"/><Relationship Id="rId17" Type="http://schemas.openxmlformats.org/officeDocument/2006/relationships/tags" Target="../tags/tag321.xml"/><Relationship Id="rId25" Type="http://schemas.openxmlformats.org/officeDocument/2006/relationships/tags" Target="../tags/tag329.xml"/><Relationship Id="rId2" Type="http://schemas.openxmlformats.org/officeDocument/2006/relationships/tags" Target="../tags/tag306.xml"/><Relationship Id="rId16" Type="http://schemas.openxmlformats.org/officeDocument/2006/relationships/tags" Target="../tags/tag320.xml"/><Relationship Id="rId20" Type="http://schemas.openxmlformats.org/officeDocument/2006/relationships/tags" Target="../tags/tag324.xml"/><Relationship Id="rId29" Type="http://schemas.openxmlformats.org/officeDocument/2006/relationships/tags" Target="../tags/tag333.xml"/><Relationship Id="rId1" Type="http://schemas.openxmlformats.org/officeDocument/2006/relationships/tags" Target="../tags/tag305.xml"/><Relationship Id="rId6" Type="http://schemas.openxmlformats.org/officeDocument/2006/relationships/tags" Target="../tags/tag310.xml"/><Relationship Id="rId11" Type="http://schemas.openxmlformats.org/officeDocument/2006/relationships/tags" Target="../tags/tag315.xml"/><Relationship Id="rId24" Type="http://schemas.openxmlformats.org/officeDocument/2006/relationships/tags" Target="../tags/tag328.xml"/><Relationship Id="rId32" Type="http://schemas.openxmlformats.org/officeDocument/2006/relationships/image" Target="../media/image44.png"/><Relationship Id="rId5" Type="http://schemas.openxmlformats.org/officeDocument/2006/relationships/tags" Target="../tags/tag309.xml"/><Relationship Id="rId15" Type="http://schemas.openxmlformats.org/officeDocument/2006/relationships/tags" Target="../tags/tag319.xml"/><Relationship Id="rId23" Type="http://schemas.openxmlformats.org/officeDocument/2006/relationships/tags" Target="../tags/tag327.xml"/><Relationship Id="rId28" Type="http://schemas.openxmlformats.org/officeDocument/2006/relationships/tags" Target="../tags/tag332.xml"/><Relationship Id="rId10" Type="http://schemas.openxmlformats.org/officeDocument/2006/relationships/tags" Target="../tags/tag314.xml"/><Relationship Id="rId19" Type="http://schemas.openxmlformats.org/officeDocument/2006/relationships/tags" Target="../tags/tag323.xml"/><Relationship Id="rId31" Type="http://schemas.openxmlformats.org/officeDocument/2006/relationships/image" Target="../media/image43.png"/><Relationship Id="rId4" Type="http://schemas.openxmlformats.org/officeDocument/2006/relationships/tags" Target="../tags/tag308.xml"/><Relationship Id="rId9" Type="http://schemas.openxmlformats.org/officeDocument/2006/relationships/tags" Target="../tags/tag313.xml"/><Relationship Id="rId14" Type="http://schemas.openxmlformats.org/officeDocument/2006/relationships/tags" Target="../tags/tag318.xml"/><Relationship Id="rId22" Type="http://schemas.openxmlformats.org/officeDocument/2006/relationships/tags" Target="../tags/tag326.xml"/><Relationship Id="rId27" Type="http://schemas.openxmlformats.org/officeDocument/2006/relationships/tags" Target="../tags/tag331.xml"/><Relationship Id="rId30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tags" Target="../tags/tag341.xml"/><Relationship Id="rId13" Type="http://schemas.openxmlformats.org/officeDocument/2006/relationships/tags" Target="../tags/tag346.xml"/><Relationship Id="rId3" Type="http://schemas.openxmlformats.org/officeDocument/2006/relationships/tags" Target="../tags/tag336.xml"/><Relationship Id="rId7" Type="http://schemas.openxmlformats.org/officeDocument/2006/relationships/tags" Target="../tags/tag340.xml"/><Relationship Id="rId12" Type="http://schemas.openxmlformats.org/officeDocument/2006/relationships/tags" Target="../tags/tag345.xml"/><Relationship Id="rId17" Type="http://schemas.openxmlformats.org/officeDocument/2006/relationships/image" Target="../media/image46.png"/><Relationship Id="rId2" Type="http://schemas.openxmlformats.org/officeDocument/2006/relationships/tags" Target="../tags/tag335.xml"/><Relationship Id="rId16" Type="http://schemas.openxmlformats.org/officeDocument/2006/relationships/image" Target="../media/image45.png"/><Relationship Id="rId1" Type="http://schemas.openxmlformats.org/officeDocument/2006/relationships/tags" Target="../tags/tag334.xml"/><Relationship Id="rId6" Type="http://schemas.openxmlformats.org/officeDocument/2006/relationships/tags" Target="../tags/tag339.xml"/><Relationship Id="rId11" Type="http://schemas.openxmlformats.org/officeDocument/2006/relationships/tags" Target="../tags/tag344.xml"/><Relationship Id="rId5" Type="http://schemas.openxmlformats.org/officeDocument/2006/relationships/tags" Target="../tags/tag338.xml"/><Relationship Id="rId15" Type="http://schemas.openxmlformats.org/officeDocument/2006/relationships/slideLayout" Target="../slideLayouts/slideLayout4.xml"/><Relationship Id="rId10" Type="http://schemas.openxmlformats.org/officeDocument/2006/relationships/tags" Target="../tags/tag343.xml"/><Relationship Id="rId4" Type="http://schemas.openxmlformats.org/officeDocument/2006/relationships/tags" Target="../tags/tag337.xml"/><Relationship Id="rId9" Type="http://schemas.openxmlformats.org/officeDocument/2006/relationships/tags" Target="../tags/tag342.xml"/><Relationship Id="rId14" Type="http://schemas.openxmlformats.org/officeDocument/2006/relationships/tags" Target="../tags/tag347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tags" Target="../tags/tag355.xml"/><Relationship Id="rId3" Type="http://schemas.openxmlformats.org/officeDocument/2006/relationships/tags" Target="../tags/tag350.xml"/><Relationship Id="rId7" Type="http://schemas.openxmlformats.org/officeDocument/2006/relationships/tags" Target="../tags/tag354.xml"/><Relationship Id="rId2" Type="http://schemas.openxmlformats.org/officeDocument/2006/relationships/tags" Target="../tags/tag349.xml"/><Relationship Id="rId1" Type="http://schemas.openxmlformats.org/officeDocument/2006/relationships/tags" Target="../tags/tag348.xml"/><Relationship Id="rId6" Type="http://schemas.openxmlformats.org/officeDocument/2006/relationships/tags" Target="../tags/tag353.xml"/><Relationship Id="rId11" Type="http://schemas.openxmlformats.org/officeDocument/2006/relationships/image" Target="../media/image48.jpeg"/><Relationship Id="rId5" Type="http://schemas.openxmlformats.org/officeDocument/2006/relationships/tags" Target="../tags/tag352.xml"/><Relationship Id="rId10" Type="http://schemas.openxmlformats.org/officeDocument/2006/relationships/image" Target="../media/image47.jpeg"/><Relationship Id="rId4" Type="http://schemas.openxmlformats.org/officeDocument/2006/relationships/tags" Target="../tags/tag351.xml"/><Relationship Id="rId9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tags" Target="../tags/tag363.xml"/><Relationship Id="rId13" Type="http://schemas.openxmlformats.org/officeDocument/2006/relationships/tags" Target="../tags/tag368.xml"/><Relationship Id="rId18" Type="http://schemas.openxmlformats.org/officeDocument/2006/relationships/tags" Target="../tags/tag373.xml"/><Relationship Id="rId3" Type="http://schemas.openxmlformats.org/officeDocument/2006/relationships/tags" Target="../tags/tag358.xml"/><Relationship Id="rId21" Type="http://schemas.openxmlformats.org/officeDocument/2006/relationships/image" Target="../media/image49.png"/><Relationship Id="rId7" Type="http://schemas.openxmlformats.org/officeDocument/2006/relationships/tags" Target="../tags/tag362.xml"/><Relationship Id="rId12" Type="http://schemas.openxmlformats.org/officeDocument/2006/relationships/tags" Target="../tags/tag367.xml"/><Relationship Id="rId17" Type="http://schemas.openxmlformats.org/officeDocument/2006/relationships/tags" Target="../tags/tag372.xml"/><Relationship Id="rId2" Type="http://schemas.openxmlformats.org/officeDocument/2006/relationships/tags" Target="../tags/tag357.xml"/><Relationship Id="rId16" Type="http://schemas.openxmlformats.org/officeDocument/2006/relationships/tags" Target="../tags/tag371.xml"/><Relationship Id="rId20" Type="http://schemas.openxmlformats.org/officeDocument/2006/relationships/slideLayout" Target="../slideLayouts/slideLayout12.xml"/><Relationship Id="rId1" Type="http://schemas.openxmlformats.org/officeDocument/2006/relationships/tags" Target="../tags/tag356.xml"/><Relationship Id="rId6" Type="http://schemas.openxmlformats.org/officeDocument/2006/relationships/tags" Target="../tags/tag361.xml"/><Relationship Id="rId11" Type="http://schemas.openxmlformats.org/officeDocument/2006/relationships/tags" Target="../tags/tag366.xml"/><Relationship Id="rId24" Type="http://schemas.openxmlformats.org/officeDocument/2006/relationships/image" Target="../media/image52.png"/><Relationship Id="rId5" Type="http://schemas.openxmlformats.org/officeDocument/2006/relationships/tags" Target="../tags/tag360.xml"/><Relationship Id="rId15" Type="http://schemas.openxmlformats.org/officeDocument/2006/relationships/tags" Target="../tags/tag370.xml"/><Relationship Id="rId23" Type="http://schemas.openxmlformats.org/officeDocument/2006/relationships/image" Target="../media/image51.png"/><Relationship Id="rId10" Type="http://schemas.openxmlformats.org/officeDocument/2006/relationships/tags" Target="../tags/tag365.xml"/><Relationship Id="rId19" Type="http://schemas.openxmlformats.org/officeDocument/2006/relationships/tags" Target="../tags/tag374.xml"/><Relationship Id="rId4" Type="http://schemas.openxmlformats.org/officeDocument/2006/relationships/tags" Target="../tags/tag359.xml"/><Relationship Id="rId9" Type="http://schemas.openxmlformats.org/officeDocument/2006/relationships/tags" Target="../tags/tag364.xml"/><Relationship Id="rId14" Type="http://schemas.openxmlformats.org/officeDocument/2006/relationships/tags" Target="../tags/tag369.xml"/><Relationship Id="rId22" Type="http://schemas.openxmlformats.org/officeDocument/2006/relationships/image" Target="../media/image50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tags" Target="../tags/tag382.xml"/><Relationship Id="rId13" Type="http://schemas.openxmlformats.org/officeDocument/2006/relationships/tags" Target="../tags/tag387.xml"/><Relationship Id="rId3" Type="http://schemas.openxmlformats.org/officeDocument/2006/relationships/tags" Target="../tags/tag377.xml"/><Relationship Id="rId7" Type="http://schemas.openxmlformats.org/officeDocument/2006/relationships/tags" Target="../tags/tag381.xml"/><Relationship Id="rId12" Type="http://schemas.openxmlformats.org/officeDocument/2006/relationships/tags" Target="../tags/tag386.xml"/><Relationship Id="rId17" Type="http://schemas.openxmlformats.org/officeDocument/2006/relationships/image" Target="../media/image54.png"/><Relationship Id="rId2" Type="http://schemas.openxmlformats.org/officeDocument/2006/relationships/tags" Target="../tags/tag376.xml"/><Relationship Id="rId16" Type="http://schemas.openxmlformats.org/officeDocument/2006/relationships/image" Target="../media/image53.png"/><Relationship Id="rId1" Type="http://schemas.openxmlformats.org/officeDocument/2006/relationships/tags" Target="../tags/tag375.xml"/><Relationship Id="rId6" Type="http://schemas.openxmlformats.org/officeDocument/2006/relationships/tags" Target="../tags/tag380.xml"/><Relationship Id="rId11" Type="http://schemas.openxmlformats.org/officeDocument/2006/relationships/tags" Target="../tags/tag385.xml"/><Relationship Id="rId5" Type="http://schemas.openxmlformats.org/officeDocument/2006/relationships/tags" Target="../tags/tag379.xml"/><Relationship Id="rId15" Type="http://schemas.openxmlformats.org/officeDocument/2006/relationships/slideLayout" Target="../slideLayouts/slideLayout4.xml"/><Relationship Id="rId10" Type="http://schemas.openxmlformats.org/officeDocument/2006/relationships/tags" Target="../tags/tag384.xml"/><Relationship Id="rId4" Type="http://schemas.openxmlformats.org/officeDocument/2006/relationships/tags" Target="../tags/tag378.xml"/><Relationship Id="rId9" Type="http://schemas.openxmlformats.org/officeDocument/2006/relationships/tags" Target="../tags/tag383.xml"/><Relationship Id="rId14" Type="http://schemas.openxmlformats.org/officeDocument/2006/relationships/tags" Target="../tags/tag388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tags" Target="../tags/tag396.xml"/><Relationship Id="rId13" Type="http://schemas.openxmlformats.org/officeDocument/2006/relationships/tags" Target="../tags/tag401.xml"/><Relationship Id="rId3" Type="http://schemas.openxmlformats.org/officeDocument/2006/relationships/tags" Target="../tags/tag391.xml"/><Relationship Id="rId7" Type="http://schemas.openxmlformats.org/officeDocument/2006/relationships/tags" Target="../tags/tag395.xml"/><Relationship Id="rId12" Type="http://schemas.openxmlformats.org/officeDocument/2006/relationships/tags" Target="../tags/tag400.xml"/><Relationship Id="rId2" Type="http://schemas.openxmlformats.org/officeDocument/2006/relationships/tags" Target="../tags/tag390.xml"/><Relationship Id="rId16" Type="http://schemas.openxmlformats.org/officeDocument/2006/relationships/image" Target="../media/image56.png"/><Relationship Id="rId1" Type="http://schemas.openxmlformats.org/officeDocument/2006/relationships/tags" Target="../tags/tag389.xml"/><Relationship Id="rId6" Type="http://schemas.openxmlformats.org/officeDocument/2006/relationships/tags" Target="../tags/tag394.xml"/><Relationship Id="rId11" Type="http://schemas.openxmlformats.org/officeDocument/2006/relationships/tags" Target="../tags/tag399.xml"/><Relationship Id="rId5" Type="http://schemas.openxmlformats.org/officeDocument/2006/relationships/tags" Target="../tags/tag393.xml"/><Relationship Id="rId15" Type="http://schemas.openxmlformats.org/officeDocument/2006/relationships/image" Target="../media/image55.png"/><Relationship Id="rId10" Type="http://schemas.openxmlformats.org/officeDocument/2006/relationships/tags" Target="../tags/tag398.xml"/><Relationship Id="rId4" Type="http://schemas.openxmlformats.org/officeDocument/2006/relationships/tags" Target="../tags/tag392.xml"/><Relationship Id="rId9" Type="http://schemas.openxmlformats.org/officeDocument/2006/relationships/tags" Target="../tags/tag397.xml"/><Relationship Id="rId14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tags" Target="../tags/tag404.xml"/><Relationship Id="rId2" Type="http://schemas.openxmlformats.org/officeDocument/2006/relationships/tags" Target="../tags/tag403.xml"/><Relationship Id="rId1" Type="http://schemas.openxmlformats.org/officeDocument/2006/relationships/tags" Target="../tags/tag402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tags" Target="../tags/tag412.xml"/><Relationship Id="rId13" Type="http://schemas.openxmlformats.org/officeDocument/2006/relationships/tags" Target="../tags/tag417.xml"/><Relationship Id="rId18" Type="http://schemas.openxmlformats.org/officeDocument/2006/relationships/tags" Target="../tags/tag422.xml"/><Relationship Id="rId3" Type="http://schemas.openxmlformats.org/officeDocument/2006/relationships/tags" Target="../tags/tag407.xml"/><Relationship Id="rId7" Type="http://schemas.openxmlformats.org/officeDocument/2006/relationships/tags" Target="../tags/tag411.xml"/><Relationship Id="rId12" Type="http://schemas.openxmlformats.org/officeDocument/2006/relationships/tags" Target="../tags/tag416.xml"/><Relationship Id="rId17" Type="http://schemas.openxmlformats.org/officeDocument/2006/relationships/tags" Target="../tags/tag421.xml"/><Relationship Id="rId2" Type="http://schemas.openxmlformats.org/officeDocument/2006/relationships/tags" Target="../tags/tag406.xml"/><Relationship Id="rId16" Type="http://schemas.openxmlformats.org/officeDocument/2006/relationships/tags" Target="../tags/tag420.xml"/><Relationship Id="rId20" Type="http://schemas.openxmlformats.org/officeDocument/2006/relationships/slideLayout" Target="../slideLayouts/slideLayout6.xml"/><Relationship Id="rId1" Type="http://schemas.openxmlformats.org/officeDocument/2006/relationships/tags" Target="../tags/tag405.xml"/><Relationship Id="rId6" Type="http://schemas.openxmlformats.org/officeDocument/2006/relationships/tags" Target="../tags/tag410.xml"/><Relationship Id="rId11" Type="http://schemas.openxmlformats.org/officeDocument/2006/relationships/tags" Target="../tags/tag415.xml"/><Relationship Id="rId5" Type="http://schemas.openxmlformats.org/officeDocument/2006/relationships/tags" Target="../tags/tag409.xml"/><Relationship Id="rId15" Type="http://schemas.openxmlformats.org/officeDocument/2006/relationships/tags" Target="../tags/tag419.xml"/><Relationship Id="rId10" Type="http://schemas.openxmlformats.org/officeDocument/2006/relationships/tags" Target="../tags/tag414.xml"/><Relationship Id="rId19" Type="http://schemas.openxmlformats.org/officeDocument/2006/relationships/tags" Target="../tags/tag423.xml"/><Relationship Id="rId4" Type="http://schemas.openxmlformats.org/officeDocument/2006/relationships/tags" Target="../tags/tag408.xml"/><Relationship Id="rId9" Type="http://schemas.openxmlformats.org/officeDocument/2006/relationships/tags" Target="../tags/tag413.xml"/><Relationship Id="rId14" Type="http://schemas.openxmlformats.org/officeDocument/2006/relationships/tags" Target="../tags/tag418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tags" Target="../tags/tag431.xml"/><Relationship Id="rId13" Type="http://schemas.openxmlformats.org/officeDocument/2006/relationships/slideLayout" Target="../slideLayouts/slideLayout6.xml"/><Relationship Id="rId3" Type="http://schemas.openxmlformats.org/officeDocument/2006/relationships/tags" Target="../tags/tag426.xml"/><Relationship Id="rId7" Type="http://schemas.openxmlformats.org/officeDocument/2006/relationships/tags" Target="../tags/tag430.xml"/><Relationship Id="rId12" Type="http://schemas.openxmlformats.org/officeDocument/2006/relationships/tags" Target="../tags/tag435.xml"/><Relationship Id="rId17" Type="http://schemas.openxmlformats.org/officeDocument/2006/relationships/image" Target="../media/image60.png"/><Relationship Id="rId2" Type="http://schemas.openxmlformats.org/officeDocument/2006/relationships/tags" Target="../tags/tag425.xml"/><Relationship Id="rId16" Type="http://schemas.openxmlformats.org/officeDocument/2006/relationships/image" Target="../media/image59.png"/><Relationship Id="rId1" Type="http://schemas.openxmlformats.org/officeDocument/2006/relationships/tags" Target="../tags/tag424.xml"/><Relationship Id="rId6" Type="http://schemas.openxmlformats.org/officeDocument/2006/relationships/tags" Target="../tags/tag429.xml"/><Relationship Id="rId11" Type="http://schemas.openxmlformats.org/officeDocument/2006/relationships/tags" Target="../tags/tag434.xml"/><Relationship Id="rId5" Type="http://schemas.openxmlformats.org/officeDocument/2006/relationships/tags" Target="../tags/tag428.xml"/><Relationship Id="rId15" Type="http://schemas.openxmlformats.org/officeDocument/2006/relationships/image" Target="../media/image58.png"/><Relationship Id="rId10" Type="http://schemas.openxmlformats.org/officeDocument/2006/relationships/tags" Target="../tags/tag433.xml"/><Relationship Id="rId4" Type="http://schemas.openxmlformats.org/officeDocument/2006/relationships/tags" Target="../tags/tag427.xml"/><Relationship Id="rId9" Type="http://schemas.openxmlformats.org/officeDocument/2006/relationships/tags" Target="../tags/tag432.xml"/><Relationship Id="rId14" Type="http://schemas.openxmlformats.org/officeDocument/2006/relationships/image" Target="../media/image57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tags" Target="../tags/tag438.xml"/><Relationship Id="rId2" Type="http://schemas.openxmlformats.org/officeDocument/2006/relationships/tags" Target="../tags/tag437.xml"/><Relationship Id="rId1" Type="http://schemas.openxmlformats.org/officeDocument/2006/relationships/tags" Target="../tags/tag436.xml"/><Relationship Id="rId4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tags" Target="../tags/tag441.xml"/><Relationship Id="rId2" Type="http://schemas.openxmlformats.org/officeDocument/2006/relationships/tags" Target="../tags/tag440.xml"/><Relationship Id="rId1" Type="http://schemas.openxmlformats.org/officeDocument/2006/relationships/tags" Target="../tags/tag439.xml"/><Relationship Id="rId4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tags" Target="../tags/tag444.xml"/><Relationship Id="rId2" Type="http://schemas.openxmlformats.org/officeDocument/2006/relationships/tags" Target="../tags/tag443.xml"/><Relationship Id="rId1" Type="http://schemas.openxmlformats.org/officeDocument/2006/relationships/tags" Target="../tags/tag442.xml"/><Relationship Id="rId4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tags" Target="../tags/tag447.xml"/><Relationship Id="rId7" Type="http://schemas.openxmlformats.org/officeDocument/2006/relationships/slideLayout" Target="../slideLayouts/slideLayout6.xml"/><Relationship Id="rId2" Type="http://schemas.openxmlformats.org/officeDocument/2006/relationships/tags" Target="../tags/tag446.xml"/><Relationship Id="rId1" Type="http://schemas.openxmlformats.org/officeDocument/2006/relationships/tags" Target="../tags/tag445.xml"/><Relationship Id="rId6" Type="http://schemas.openxmlformats.org/officeDocument/2006/relationships/tags" Target="../tags/tag450.xml"/><Relationship Id="rId5" Type="http://schemas.openxmlformats.org/officeDocument/2006/relationships/tags" Target="../tags/tag449.xml"/><Relationship Id="rId4" Type="http://schemas.openxmlformats.org/officeDocument/2006/relationships/tags" Target="../tags/tag448.xml"/><Relationship Id="rId9" Type="http://schemas.openxmlformats.org/officeDocument/2006/relationships/image" Target="../media/image62.png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tags" Target="../tags/tag458.xml"/><Relationship Id="rId13" Type="http://schemas.openxmlformats.org/officeDocument/2006/relationships/tags" Target="../tags/tag463.xml"/><Relationship Id="rId18" Type="http://schemas.openxmlformats.org/officeDocument/2006/relationships/tags" Target="../tags/tag468.xml"/><Relationship Id="rId26" Type="http://schemas.openxmlformats.org/officeDocument/2006/relationships/tags" Target="../tags/tag476.xml"/><Relationship Id="rId3" Type="http://schemas.openxmlformats.org/officeDocument/2006/relationships/tags" Target="../tags/tag453.xml"/><Relationship Id="rId21" Type="http://schemas.openxmlformats.org/officeDocument/2006/relationships/tags" Target="../tags/tag471.xml"/><Relationship Id="rId7" Type="http://schemas.openxmlformats.org/officeDocument/2006/relationships/tags" Target="../tags/tag457.xml"/><Relationship Id="rId12" Type="http://schemas.openxmlformats.org/officeDocument/2006/relationships/tags" Target="../tags/tag462.xml"/><Relationship Id="rId17" Type="http://schemas.openxmlformats.org/officeDocument/2006/relationships/tags" Target="../tags/tag467.xml"/><Relationship Id="rId25" Type="http://schemas.openxmlformats.org/officeDocument/2006/relationships/tags" Target="../tags/tag475.xml"/><Relationship Id="rId2" Type="http://schemas.openxmlformats.org/officeDocument/2006/relationships/tags" Target="../tags/tag452.xml"/><Relationship Id="rId16" Type="http://schemas.openxmlformats.org/officeDocument/2006/relationships/tags" Target="../tags/tag466.xml"/><Relationship Id="rId20" Type="http://schemas.openxmlformats.org/officeDocument/2006/relationships/tags" Target="../tags/tag470.xml"/><Relationship Id="rId1" Type="http://schemas.openxmlformats.org/officeDocument/2006/relationships/tags" Target="../tags/tag451.xml"/><Relationship Id="rId6" Type="http://schemas.openxmlformats.org/officeDocument/2006/relationships/tags" Target="../tags/tag456.xml"/><Relationship Id="rId11" Type="http://schemas.openxmlformats.org/officeDocument/2006/relationships/tags" Target="../tags/tag461.xml"/><Relationship Id="rId24" Type="http://schemas.openxmlformats.org/officeDocument/2006/relationships/tags" Target="../tags/tag474.xml"/><Relationship Id="rId5" Type="http://schemas.openxmlformats.org/officeDocument/2006/relationships/tags" Target="../tags/tag455.xml"/><Relationship Id="rId15" Type="http://schemas.openxmlformats.org/officeDocument/2006/relationships/tags" Target="../tags/tag465.xml"/><Relationship Id="rId23" Type="http://schemas.openxmlformats.org/officeDocument/2006/relationships/tags" Target="../tags/tag473.xml"/><Relationship Id="rId28" Type="http://schemas.openxmlformats.org/officeDocument/2006/relationships/slideLayout" Target="../slideLayouts/slideLayout6.xml"/><Relationship Id="rId10" Type="http://schemas.openxmlformats.org/officeDocument/2006/relationships/tags" Target="../tags/tag460.xml"/><Relationship Id="rId19" Type="http://schemas.openxmlformats.org/officeDocument/2006/relationships/tags" Target="../tags/tag469.xml"/><Relationship Id="rId4" Type="http://schemas.openxmlformats.org/officeDocument/2006/relationships/tags" Target="../tags/tag454.xml"/><Relationship Id="rId9" Type="http://schemas.openxmlformats.org/officeDocument/2006/relationships/tags" Target="../tags/tag459.xml"/><Relationship Id="rId14" Type="http://schemas.openxmlformats.org/officeDocument/2006/relationships/tags" Target="../tags/tag464.xml"/><Relationship Id="rId22" Type="http://schemas.openxmlformats.org/officeDocument/2006/relationships/tags" Target="../tags/tag472.xml"/><Relationship Id="rId27" Type="http://schemas.openxmlformats.org/officeDocument/2006/relationships/tags" Target="../tags/tag477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tags" Target="../tags/tag485.xml"/><Relationship Id="rId13" Type="http://schemas.openxmlformats.org/officeDocument/2006/relationships/tags" Target="../tags/tag490.xml"/><Relationship Id="rId18" Type="http://schemas.openxmlformats.org/officeDocument/2006/relationships/tags" Target="../tags/tag495.xml"/><Relationship Id="rId26" Type="http://schemas.openxmlformats.org/officeDocument/2006/relationships/tags" Target="../tags/tag503.xml"/><Relationship Id="rId3" Type="http://schemas.openxmlformats.org/officeDocument/2006/relationships/tags" Target="../tags/tag480.xml"/><Relationship Id="rId21" Type="http://schemas.openxmlformats.org/officeDocument/2006/relationships/tags" Target="../tags/tag498.xml"/><Relationship Id="rId7" Type="http://schemas.openxmlformats.org/officeDocument/2006/relationships/tags" Target="../tags/tag484.xml"/><Relationship Id="rId12" Type="http://schemas.openxmlformats.org/officeDocument/2006/relationships/tags" Target="../tags/tag489.xml"/><Relationship Id="rId17" Type="http://schemas.openxmlformats.org/officeDocument/2006/relationships/tags" Target="../tags/tag494.xml"/><Relationship Id="rId25" Type="http://schemas.openxmlformats.org/officeDocument/2006/relationships/tags" Target="../tags/tag502.xml"/><Relationship Id="rId2" Type="http://schemas.openxmlformats.org/officeDocument/2006/relationships/tags" Target="../tags/tag479.xml"/><Relationship Id="rId16" Type="http://schemas.openxmlformats.org/officeDocument/2006/relationships/tags" Target="../tags/tag493.xml"/><Relationship Id="rId20" Type="http://schemas.openxmlformats.org/officeDocument/2006/relationships/tags" Target="../tags/tag497.xml"/><Relationship Id="rId29" Type="http://schemas.openxmlformats.org/officeDocument/2006/relationships/tags" Target="../tags/tag506.xml"/><Relationship Id="rId1" Type="http://schemas.openxmlformats.org/officeDocument/2006/relationships/tags" Target="../tags/tag478.xml"/><Relationship Id="rId6" Type="http://schemas.openxmlformats.org/officeDocument/2006/relationships/tags" Target="../tags/tag483.xml"/><Relationship Id="rId11" Type="http://schemas.openxmlformats.org/officeDocument/2006/relationships/tags" Target="../tags/tag488.xml"/><Relationship Id="rId24" Type="http://schemas.openxmlformats.org/officeDocument/2006/relationships/tags" Target="../tags/tag501.xml"/><Relationship Id="rId5" Type="http://schemas.openxmlformats.org/officeDocument/2006/relationships/tags" Target="../tags/tag482.xml"/><Relationship Id="rId15" Type="http://schemas.openxmlformats.org/officeDocument/2006/relationships/tags" Target="../tags/tag492.xml"/><Relationship Id="rId23" Type="http://schemas.openxmlformats.org/officeDocument/2006/relationships/tags" Target="../tags/tag500.xml"/><Relationship Id="rId28" Type="http://schemas.openxmlformats.org/officeDocument/2006/relationships/tags" Target="../tags/tag505.xml"/><Relationship Id="rId10" Type="http://schemas.openxmlformats.org/officeDocument/2006/relationships/tags" Target="../tags/tag487.xml"/><Relationship Id="rId19" Type="http://schemas.openxmlformats.org/officeDocument/2006/relationships/tags" Target="../tags/tag496.xml"/><Relationship Id="rId31" Type="http://schemas.openxmlformats.org/officeDocument/2006/relationships/slideLayout" Target="../slideLayouts/slideLayout6.xml"/><Relationship Id="rId4" Type="http://schemas.openxmlformats.org/officeDocument/2006/relationships/tags" Target="../tags/tag481.xml"/><Relationship Id="rId9" Type="http://schemas.openxmlformats.org/officeDocument/2006/relationships/tags" Target="../tags/tag486.xml"/><Relationship Id="rId14" Type="http://schemas.openxmlformats.org/officeDocument/2006/relationships/tags" Target="../tags/tag491.xml"/><Relationship Id="rId22" Type="http://schemas.openxmlformats.org/officeDocument/2006/relationships/tags" Target="../tags/tag499.xml"/><Relationship Id="rId27" Type="http://schemas.openxmlformats.org/officeDocument/2006/relationships/tags" Target="../tags/tag504.xml"/><Relationship Id="rId30" Type="http://schemas.openxmlformats.org/officeDocument/2006/relationships/tags" Target="../tags/tag50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tags" Target="../tags/tag510.xml"/><Relationship Id="rId2" Type="http://schemas.openxmlformats.org/officeDocument/2006/relationships/tags" Target="../tags/tag509.xml"/><Relationship Id="rId1" Type="http://schemas.openxmlformats.org/officeDocument/2006/relationships/tags" Target="../tags/tag508.xml"/><Relationship Id="rId4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tags" Target="../tags/tag513.xml"/><Relationship Id="rId2" Type="http://schemas.openxmlformats.org/officeDocument/2006/relationships/tags" Target="../tags/tag512.xml"/><Relationship Id="rId1" Type="http://schemas.openxmlformats.org/officeDocument/2006/relationships/tags" Target="../tags/tag511.xml"/><Relationship Id="rId4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20.xml"/><Relationship Id="rId3" Type="http://schemas.openxmlformats.org/officeDocument/2006/relationships/tags" Target="../tags/tag15.xml"/><Relationship Id="rId7" Type="http://schemas.openxmlformats.org/officeDocument/2006/relationships/tags" Target="../tags/tag19.xml"/><Relationship Id="rId12" Type="http://schemas.openxmlformats.org/officeDocument/2006/relationships/slideLayout" Target="../slideLayouts/slideLayout6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11" Type="http://schemas.openxmlformats.org/officeDocument/2006/relationships/tags" Target="../tags/tag23.xml"/><Relationship Id="rId5" Type="http://schemas.openxmlformats.org/officeDocument/2006/relationships/tags" Target="../tags/tag17.xml"/><Relationship Id="rId10" Type="http://schemas.openxmlformats.org/officeDocument/2006/relationships/tags" Target="../tags/tag22.xml"/><Relationship Id="rId4" Type="http://schemas.openxmlformats.org/officeDocument/2006/relationships/tags" Target="../tags/tag16.xml"/><Relationship Id="rId9" Type="http://schemas.openxmlformats.org/officeDocument/2006/relationships/tags" Target="../tags/tag2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3" Type="http://schemas.openxmlformats.org/officeDocument/2006/relationships/tags" Target="../tags/tag516.xml"/><Relationship Id="rId7" Type="http://schemas.openxmlformats.org/officeDocument/2006/relationships/slideLayout" Target="../slideLayouts/slideLayout6.xml"/><Relationship Id="rId2" Type="http://schemas.openxmlformats.org/officeDocument/2006/relationships/tags" Target="../tags/tag515.xml"/><Relationship Id="rId1" Type="http://schemas.openxmlformats.org/officeDocument/2006/relationships/tags" Target="../tags/tag514.xml"/><Relationship Id="rId6" Type="http://schemas.openxmlformats.org/officeDocument/2006/relationships/tags" Target="../tags/tag519.xml"/><Relationship Id="rId5" Type="http://schemas.openxmlformats.org/officeDocument/2006/relationships/tags" Target="../tags/tag518.xml"/><Relationship Id="rId4" Type="http://schemas.openxmlformats.org/officeDocument/2006/relationships/tags" Target="../tags/tag517.xml"/><Relationship Id="rId9" Type="http://schemas.openxmlformats.org/officeDocument/2006/relationships/image" Target="../media/image64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tags" Target="../tags/tag522.xml"/><Relationship Id="rId2" Type="http://schemas.openxmlformats.org/officeDocument/2006/relationships/tags" Target="../tags/tag521.xml"/><Relationship Id="rId1" Type="http://schemas.openxmlformats.org/officeDocument/2006/relationships/tags" Target="../tags/tag520.xml"/><Relationship Id="rId6" Type="http://schemas.openxmlformats.org/officeDocument/2006/relationships/image" Target="../media/image65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2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31.xml"/><Relationship Id="rId13" Type="http://schemas.openxmlformats.org/officeDocument/2006/relationships/tags" Target="../tags/tag36.xml"/><Relationship Id="rId18" Type="http://schemas.openxmlformats.org/officeDocument/2006/relationships/tags" Target="../tags/tag41.xml"/><Relationship Id="rId3" Type="http://schemas.openxmlformats.org/officeDocument/2006/relationships/tags" Target="../tags/tag26.xml"/><Relationship Id="rId7" Type="http://schemas.openxmlformats.org/officeDocument/2006/relationships/tags" Target="../tags/tag30.xml"/><Relationship Id="rId12" Type="http://schemas.openxmlformats.org/officeDocument/2006/relationships/tags" Target="../tags/tag35.xml"/><Relationship Id="rId17" Type="http://schemas.openxmlformats.org/officeDocument/2006/relationships/tags" Target="../tags/tag40.xml"/><Relationship Id="rId2" Type="http://schemas.openxmlformats.org/officeDocument/2006/relationships/tags" Target="../tags/tag25.xml"/><Relationship Id="rId16" Type="http://schemas.openxmlformats.org/officeDocument/2006/relationships/tags" Target="../tags/tag39.xml"/><Relationship Id="rId20" Type="http://schemas.openxmlformats.org/officeDocument/2006/relationships/slideLayout" Target="../slideLayouts/slideLayout6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11" Type="http://schemas.openxmlformats.org/officeDocument/2006/relationships/tags" Target="../tags/tag34.xml"/><Relationship Id="rId5" Type="http://schemas.openxmlformats.org/officeDocument/2006/relationships/tags" Target="../tags/tag28.xml"/><Relationship Id="rId15" Type="http://schemas.openxmlformats.org/officeDocument/2006/relationships/tags" Target="../tags/tag38.xml"/><Relationship Id="rId10" Type="http://schemas.openxmlformats.org/officeDocument/2006/relationships/tags" Target="../tags/tag33.xml"/><Relationship Id="rId19" Type="http://schemas.openxmlformats.org/officeDocument/2006/relationships/tags" Target="../tags/tag42.xml"/><Relationship Id="rId4" Type="http://schemas.openxmlformats.org/officeDocument/2006/relationships/tags" Target="../tags/tag27.xml"/><Relationship Id="rId9" Type="http://schemas.openxmlformats.org/officeDocument/2006/relationships/tags" Target="../tags/tag32.xml"/><Relationship Id="rId14" Type="http://schemas.openxmlformats.org/officeDocument/2006/relationships/tags" Target="../tags/tag3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50.xml"/><Relationship Id="rId13" Type="http://schemas.openxmlformats.org/officeDocument/2006/relationships/tags" Target="../tags/tag55.xml"/><Relationship Id="rId18" Type="http://schemas.openxmlformats.org/officeDocument/2006/relationships/tags" Target="../tags/tag60.xml"/><Relationship Id="rId26" Type="http://schemas.openxmlformats.org/officeDocument/2006/relationships/tags" Target="../tags/tag68.xml"/><Relationship Id="rId3" Type="http://schemas.openxmlformats.org/officeDocument/2006/relationships/tags" Target="../tags/tag45.xml"/><Relationship Id="rId21" Type="http://schemas.openxmlformats.org/officeDocument/2006/relationships/tags" Target="../tags/tag63.xml"/><Relationship Id="rId7" Type="http://schemas.openxmlformats.org/officeDocument/2006/relationships/tags" Target="../tags/tag49.xml"/><Relationship Id="rId12" Type="http://schemas.openxmlformats.org/officeDocument/2006/relationships/tags" Target="../tags/tag54.xml"/><Relationship Id="rId17" Type="http://schemas.openxmlformats.org/officeDocument/2006/relationships/tags" Target="../tags/tag59.xml"/><Relationship Id="rId25" Type="http://schemas.openxmlformats.org/officeDocument/2006/relationships/tags" Target="../tags/tag67.xml"/><Relationship Id="rId2" Type="http://schemas.openxmlformats.org/officeDocument/2006/relationships/tags" Target="../tags/tag44.xml"/><Relationship Id="rId16" Type="http://schemas.openxmlformats.org/officeDocument/2006/relationships/tags" Target="../tags/tag58.xml"/><Relationship Id="rId20" Type="http://schemas.openxmlformats.org/officeDocument/2006/relationships/tags" Target="../tags/tag62.xml"/><Relationship Id="rId29" Type="http://schemas.openxmlformats.org/officeDocument/2006/relationships/slideLayout" Target="../slideLayouts/slideLayout6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11" Type="http://schemas.openxmlformats.org/officeDocument/2006/relationships/tags" Target="../tags/tag53.xml"/><Relationship Id="rId24" Type="http://schemas.openxmlformats.org/officeDocument/2006/relationships/tags" Target="../tags/tag66.xml"/><Relationship Id="rId5" Type="http://schemas.openxmlformats.org/officeDocument/2006/relationships/tags" Target="../tags/tag47.xml"/><Relationship Id="rId15" Type="http://schemas.openxmlformats.org/officeDocument/2006/relationships/tags" Target="../tags/tag57.xml"/><Relationship Id="rId23" Type="http://schemas.openxmlformats.org/officeDocument/2006/relationships/tags" Target="../tags/tag65.xml"/><Relationship Id="rId28" Type="http://schemas.openxmlformats.org/officeDocument/2006/relationships/tags" Target="../tags/tag70.xml"/><Relationship Id="rId10" Type="http://schemas.openxmlformats.org/officeDocument/2006/relationships/tags" Target="../tags/tag52.xml"/><Relationship Id="rId19" Type="http://schemas.openxmlformats.org/officeDocument/2006/relationships/tags" Target="../tags/tag61.xml"/><Relationship Id="rId4" Type="http://schemas.openxmlformats.org/officeDocument/2006/relationships/tags" Target="../tags/tag46.xml"/><Relationship Id="rId9" Type="http://schemas.openxmlformats.org/officeDocument/2006/relationships/tags" Target="../tags/tag51.xml"/><Relationship Id="rId14" Type="http://schemas.openxmlformats.org/officeDocument/2006/relationships/tags" Target="../tags/tag56.xml"/><Relationship Id="rId22" Type="http://schemas.openxmlformats.org/officeDocument/2006/relationships/tags" Target="../tags/tag64.xml"/><Relationship Id="rId27" Type="http://schemas.openxmlformats.org/officeDocument/2006/relationships/tags" Target="../tags/tag6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73.xml"/><Relationship Id="rId2" Type="http://schemas.openxmlformats.org/officeDocument/2006/relationships/tags" Target="../tags/tag72.xml"/><Relationship Id="rId1" Type="http://schemas.openxmlformats.org/officeDocument/2006/relationships/tags" Target="../tags/tag71.xml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81.xml"/><Relationship Id="rId13" Type="http://schemas.openxmlformats.org/officeDocument/2006/relationships/slideLayout" Target="../slideLayouts/slideLayout12.xml"/><Relationship Id="rId3" Type="http://schemas.openxmlformats.org/officeDocument/2006/relationships/tags" Target="../tags/tag76.xml"/><Relationship Id="rId7" Type="http://schemas.openxmlformats.org/officeDocument/2006/relationships/tags" Target="../tags/tag80.xml"/><Relationship Id="rId12" Type="http://schemas.openxmlformats.org/officeDocument/2006/relationships/tags" Target="../tags/tag85.xml"/><Relationship Id="rId2" Type="http://schemas.openxmlformats.org/officeDocument/2006/relationships/tags" Target="../tags/tag75.xml"/><Relationship Id="rId16" Type="http://schemas.openxmlformats.org/officeDocument/2006/relationships/image" Target="../media/image2.png"/><Relationship Id="rId1" Type="http://schemas.openxmlformats.org/officeDocument/2006/relationships/tags" Target="../tags/tag74.xml"/><Relationship Id="rId6" Type="http://schemas.openxmlformats.org/officeDocument/2006/relationships/tags" Target="../tags/tag79.xml"/><Relationship Id="rId11" Type="http://schemas.openxmlformats.org/officeDocument/2006/relationships/tags" Target="../tags/tag84.xml"/><Relationship Id="rId5" Type="http://schemas.openxmlformats.org/officeDocument/2006/relationships/tags" Target="../tags/tag78.xml"/><Relationship Id="rId15" Type="http://schemas.openxmlformats.org/officeDocument/2006/relationships/image" Target="../media/image1.png"/><Relationship Id="rId10" Type="http://schemas.openxmlformats.org/officeDocument/2006/relationships/tags" Target="../tags/tag83.xml"/><Relationship Id="rId4" Type="http://schemas.openxmlformats.org/officeDocument/2006/relationships/tags" Target="../tags/tag77.xml"/><Relationship Id="rId9" Type="http://schemas.openxmlformats.org/officeDocument/2006/relationships/tags" Target="../tags/tag82.xml"/><Relationship Id="rId1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11560" y="818710"/>
            <a:ext cx="7830870" cy="2115235"/>
          </a:xfrm>
        </p:spPr>
        <p:txBody>
          <a:bodyPr>
            <a:normAutofit/>
          </a:bodyPr>
          <a:lstStyle/>
          <a:p>
            <a:r>
              <a:rPr lang="en-AU" dirty="0" smtClean="0"/>
              <a:t>Ghosts, correlations and the FRT</a:t>
            </a:r>
            <a:br>
              <a:rPr lang="en-AU" dirty="0" smtClean="0"/>
            </a:br>
            <a:r>
              <a:rPr lang="en-AU" sz="3600" dirty="0" smtClean="0"/>
              <a:t>or</a:t>
            </a:r>
            <a:r>
              <a:rPr lang="en-AU" dirty="0" smtClean="0"/>
              <a:t> </a:t>
            </a:r>
            <a:br>
              <a:rPr lang="en-AU" dirty="0" smtClean="0"/>
            </a:br>
            <a:r>
              <a:rPr lang="en-AU" dirty="0" smtClean="0"/>
              <a:t>Much Ado About Nothing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AU" dirty="0" err="1" smtClean="0"/>
              <a:t>Imants</a:t>
            </a:r>
            <a:r>
              <a:rPr lang="en-AU" dirty="0" smtClean="0"/>
              <a:t> </a:t>
            </a:r>
            <a:r>
              <a:rPr lang="en-AU" dirty="0" err="1" smtClean="0"/>
              <a:t>Svalbe</a:t>
            </a:r>
            <a:endParaRPr lang="en-AU" dirty="0" smtClean="0"/>
          </a:p>
          <a:p>
            <a:r>
              <a:rPr lang="en-AU" dirty="0" smtClean="0"/>
              <a:t>School of Physics and Astronomy</a:t>
            </a:r>
          </a:p>
          <a:p>
            <a:r>
              <a:rPr lang="en-AU" dirty="0" smtClean="0"/>
              <a:t>Monash University, Australia</a:t>
            </a:r>
          </a:p>
          <a:p>
            <a:r>
              <a:rPr lang="en-AU" dirty="0" smtClean="0"/>
              <a:t>imants.svalbe@monash.edu</a:t>
            </a:r>
          </a:p>
          <a:p>
            <a:r>
              <a:rPr lang="en-AU" dirty="0" smtClean="0"/>
              <a:t>5 </a:t>
            </a:r>
            <a:r>
              <a:rPr lang="en-AU" dirty="0" err="1" smtClean="0"/>
              <a:t>Fevrier</a:t>
            </a:r>
            <a:r>
              <a:rPr lang="en-AU" dirty="0" smtClean="0"/>
              <a:t> 2015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63422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4638"/>
            <a:ext cx="8229600" cy="490537"/>
          </a:xfrm>
          <a:noFill/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algn="l" defTabSz="449263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800" b="1" dirty="0">
                <a:solidFill>
                  <a:schemeClr val="accent2"/>
                </a:solidFill>
              </a:rPr>
              <a:t>Motivation:</a:t>
            </a:r>
            <a:r>
              <a:rPr lang="en-GB" sz="2800" dirty="0">
                <a:solidFill>
                  <a:schemeClr val="accent2"/>
                </a:solidFill>
              </a:rPr>
              <a:t> Why are zero projection sums interesting?</a:t>
            </a:r>
          </a:p>
        </p:txBody>
      </p:sp>
      <p:sp>
        <p:nvSpPr>
          <p:cNvPr id="81925" name="Text Box 5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33840" y="4419110"/>
            <a:ext cx="8613635" cy="2319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3000"/>
              </a:lnSpc>
              <a:spcBef>
                <a:spcPts val="1250"/>
              </a:spcBef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2400" dirty="0">
                <a:solidFill>
                  <a:schemeClr val="tx2"/>
                </a:solidFill>
              </a:rPr>
              <a:t>The </a:t>
            </a:r>
            <a:r>
              <a:rPr lang="en-GB" sz="2400" dirty="0">
                <a:solidFill>
                  <a:schemeClr val="accent2"/>
                </a:solidFill>
              </a:rPr>
              <a:t>p*p</a:t>
            </a:r>
            <a:r>
              <a:rPr lang="en-GB" sz="2400" dirty="0">
                <a:solidFill>
                  <a:schemeClr val="tx2"/>
                </a:solidFill>
              </a:rPr>
              <a:t> image space here is divided into an </a:t>
            </a:r>
            <a:r>
              <a:rPr lang="en-GB" sz="2400" b="1" i="1" dirty="0">
                <a:solidFill>
                  <a:schemeClr val="tx2"/>
                </a:solidFill>
              </a:rPr>
              <a:t>image</a:t>
            </a:r>
            <a:r>
              <a:rPr lang="en-GB" sz="2400" dirty="0">
                <a:solidFill>
                  <a:schemeClr val="tx2"/>
                </a:solidFill>
              </a:rPr>
              <a:t> area (of size </a:t>
            </a:r>
            <a:r>
              <a:rPr lang="en-GB" sz="2400" dirty="0">
                <a:solidFill>
                  <a:schemeClr val="accent2"/>
                </a:solidFill>
              </a:rPr>
              <a:t>p</a:t>
            </a:r>
            <a:r>
              <a:rPr lang="en-GB" sz="2400" dirty="0">
                <a:solidFill>
                  <a:schemeClr val="tx2"/>
                </a:solidFill>
              </a:rPr>
              <a:t>*</a:t>
            </a:r>
            <a:r>
              <a:rPr lang="en-GB" sz="2400" dirty="0">
                <a:solidFill>
                  <a:schemeClr val="hlink"/>
                </a:solidFill>
              </a:rPr>
              <a:t>k</a:t>
            </a:r>
            <a:r>
              <a:rPr lang="en-GB" sz="2400" dirty="0">
                <a:solidFill>
                  <a:schemeClr val="tx2"/>
                </a:solidFill>
              </a:rPr>
              <a:t>) and an </a:t>
            </a:r>
            <a:r>
              <a:rPr lang="en-GB" sz="2400" b="1" i="1" dirty="0">
                <a:solidFill>
                  <a:schemeClr val="tx2"/>
                </a:solidFill>
              </a:rPr>
              <a:t>“anti-image”</a:t>
            </a:r>
            <a:r>
              <a:rPr lang="en-GB" sz="2400" dirty="0">
                <a:solidFill>
                  <a:schemeClr val="tx2"/>
                </a:solidFill>
              </a:rPr>
              <a:t> area (of size </a:t>
            </a:r>
            <a:r>
              <a:rPr lang="en-GB" sz="2400" dirty="0">
                <a:solidFill>
                  <a:srgbClr val="FF0000"/>
                </a:solidFill>
              </a:rPr>
              <a:t>r</a:t>
            </a:r>
            <a:r>
              <a:rPr lang="en-GB" sz="2400" dirty="0">
                <a:solidFill>
                  <a:schemeClr val="tx2"/>
                </a:solidFill>
              </a:rPr>
              <a:t>*</a:t>
            </a:r>
            <a:r>
              <a:rPr lang="en-GB" sz="2400" dirty="0">
                <a:solidFill>
                  <a:schemeClr val="accent2"/>
                </a:solidFill>
              </a:rPr>
              <a:t>p</a:t>
            </a:r>
            <a:r>
              <a:rPr lang="en-GB" sz="2400" dirty="0">
                <a:solidFill>
                  <a:schemeClr val="tx2"/>
                </a:solidFill>
              </a:rPr>
              <a:t>, shown bracketed), so constructed that the </a:t>
            </a:r>
            <a:r>
              <a:rPr lang="en-GB" sz="2400" dirty="0">
                <a:solidFill>
                  <a:schemeClr val="accent2"/>
                </a:solidFill>
              </a:rPr>
              <a:t>p*p</a:t>
            </a:r>
            <a:r>
              <a:rPr lang="en-GB" sz="2400" dirty="0">
                <a:solidFill>
                  <a:schemeClr val="tx2"/>
                </a:solidFill>
              </a:rPr>
              <a:t> FRT has zero sums for a selected range of </a:t>
            </a:r>
            <a:r>
              <a:rPr lang="en-GB" sz="2400" dirty="0">
                <a:solidFill>
                  <a:srgbClr val="FF0000"/>
                </a:solidFill>
              </a:rPr>
              <a:t>r</a:t>
            </a:r>
            <a:r>
              <a:rPr lang="en-GB" sz="2400" dirty="0">
                <a:solidFill>
                  <a:schemeClr val="tx2"/>
                </a:solidFill>
              </a:rPr>
              <a:t> angles</a:t>
            </a:r>
          </a:p>
          <a:p>
            <a:pPr>
              <a:lnSpc>
                <a:spcPct val="93000"/>
              </a:lnSpc>
              <a:spcBef>
                <a:spcPts val="1250"/>
              </a:spcBef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2400" dirty="0">
                <a:solidFill>
                  <a:schemeClr val="tx2"/>
                </a:solidFill>
              </a:rPr>
              <a:t>Receiving </a:t>
            </a:r>
            <a:r>
              <a:rPr lang="en-GB" sz="2400" b="1" i="1" dirty="0">
                <a:solidFill>
                  <a:schemeClr val="tx2"/>
                </a:solidFill>
              </a:rPr>
              <a:t>any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>
                <a:solidFill>
                  <a:schemeClr val="hlink"/>
                </a:solidFill>
              </a:rPr>
              <a:t>k</a:t>
            </a:r>
            <a:r>
              <a:rPr lang="en-GB" sz="2400" dirty="0">
                <a:solidFill>
                  <a:schemeClr val="tx2"/>
                </a:solidFill>
              </a:rPr>
              <a:t> of the </a:t>
            </a:r>
            <a:r>
              <a:rPr lang="en-GB" sz="2400" dirty="0">
                <a:solidFill>
                  <a:schemeClr val="accent2"/>
                </a:solidFill>
              </a:rPr>
              <a:t>p </a:t>
            </a:r>
            <a:r>
              <a:rPr lang="en-GB" sz="2400" dirty="0">
                <a:solidFill>
                  <a:schemeClr val="tx2"/>
                </a:solidFill>
              </a:rPr>
              <a:t>image rows allows </a:t>
            </a:r>
            <a:r>
              <a:rPr lang="en-GB" sz="2400" b="1" i="1" dirty="0">
                <a:solidFill>
                  <a:schemeClr val="tx2"/>
                </a:solidFill>
              </a:rPr>
              <a:t>exact reconstruction</a:t>
            </a:r>
            <a:r>
              <a:rPr lang="en-GB" sz="2400" dirty="0">
                <a:solidFill>
                  <a:schemeClr val="tx2"/>
                </a:solidFill>
              </a:rPr>
              <a:t> of the image data</a:t>
            </a:r>
          </a:p>
        </p:txBody>
      </p:sp>
      <p:grpSp>
        <p:nvGrpSpPr>
          <p:cNvPr id="81948" name="Group 28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323850" y="923925"/>
            <a:ext cx="8064500" cy="3513138"/>
            <a:chOff x="204" y="582"/>
            <a:chExt cx="5080" cy="2213"/>
          </a:xfrm>
        </p:grpSpPr>
        <p:grpSp>
          <p:nvGrpSpPr>
            <p:cNvPr id="81946" name="Group 26"/>
            <p:cNvGrpSpPr>
              <a:grpSpLocks/>
            </p:cNvGrpSpPr>
            <p:nvPr/>
          </p:nvGrpSpPr>
          <p:grpSpPr bwMode="auto">
            <a:xfrm>
              <a:off x="204" y="582"/>
              <a:ext cx="5080" cy="2213"/>
              <a:chOff x="204" y="582"/>
              <a:chExt cx="5080" cy="2213"/>
            </a:xfrm>
          </p:grpSpPr>
          <p:sp>
            <p:nvSpPr>
              <p:cNvPr id="81935" name="Rectangle 15"/>
              <p:cNvSpPr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612" y="582"/>
                <a:ext cx="1950" cy="1950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pic>
            <p:nvPicPr>
              <p:cNvPr id="81923" name="Picture 3"/>
              <p:cNvPicPr>
                <a:picLocks noChangeAspect="1" noChangeArrowheads="1"/>
              </p:cNvPicPr>
              <p:nvPr>
                <p:custDataLst>
                  <p:tags r:id="rId7"/>
                </p:custDataLst>
              </p:nvPr>
            </p:nvPicPr>
            <p:blipFill>
              <a:blip r:embed="rId2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885" y="347"/>
                <a:ext cx="1406" cy="18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pic>
            <p:nvPicPr>
              <p:cNvPr id="81924" name="Picture 4"/>
              <p:cNvPicPr>
                <a:picLocks noChangeAspect="1" noChangeArrowheads="1"/>
              </p:cNvPicPr>
              <p:nvPr>
                <p:custDataLst>
                  <p:tags r:id="rId8"/>
                </p:custDataLst>
              </p:nvPr>
            </p:nvPicPr>
            <p:blipFill>
              <a:blip r:embed="rId2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88" y="582"/>
                <a:ext cx="1996" cy="19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sp>
            <p:nvSpPr>
              <p:cNvPr id="81926" name="AutoShape 6"/>
              <p:cNvSpPr>
                <a:spLocks/>
              </p:cNvSpPr>
              <p:nvPr>
                <p:custDataLst>
                  <p:tags r:id="rId9"/>
                </p:custDataLst>
              </p:nvPr>
            </p:nvSpPr>
            <p:spPr bwMode="auto">
              <a:xfrm flipH="1">
                <a:off x="3152" y="1081"/>
                <a:ext cx="136" cy="498"/>
              </a:xfrm>
              <a:prstGeom prst="rightBrace">
                <a:avLst>
                  <a:gd name="adj1" fmla="val 30515"/>
                  <a:gd name="adj2" fmla="val 45181"/>
                </a:avLst>
              </a:prstGeom>
              <a:noFill/>
              <a:ln w="3816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81927" name="Text Box 7"/>
              <p:cNvSpPr txBox="1"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1338" y="2577"/>
                <a:ext cx="544" cy="2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defTabSz="449263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defTabSz="449263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defTabSz="449263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defTabSz="449263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lnSpc>
                    <a:spcPct val="93000"/>
                  </a:lnSpc>
                  <a:spcBef>
                    <a:spcPts val="1125"/>
                  </a:spcBef>
                  <a:buClr>
                    <a:srgbClr val="000000"/>
                  </a:buClr>
                  <a:buSzPct val="100000"/>
                  <a:buFont typeface="Arial" charset="0"/>
                  <a:buNone/>
                </a:pPr>
                <a:r>
                  <a:rPr lang="en-GB">
                    <a:solidFill>
                      <a:srgbClr val="000000"/>
                    </a:solidFill>
                  </a:rPr>
                  <a:t>I(x, y)</a:t>
                </a:r>
              </a:p>
            </p:txBody>
          </p:sp>
          <p:sp>
            <p:nvSpPr>
              <p:cNvPr id="81928" name="Text Box 8"/>
              <p:cNvSpPr txBox="1"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3878" y="2577"/>
                <a:ext cx="590" cy="2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defTabSz="449263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defTabSz="449263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defTabSz="449263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defTabSz="449263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lnSpc>
                    <a:spcPct val="93000"/>
                  </a:lnSpc>
                  <a:spcBef>
                    <a:spcPts val="1125"/>
                  </a:spcBef>
                  <a:buClr>
                    <a:srgbClr val="000000"/>
                  </a:buClr>
                  <a:buSzPct val="100000"/>
                  <a:buFont typeface="Arial" charset="0"/>
                  <a:buNone/>
                </a:pPr>
                <a:r>
                  <a:rPr lang="en-GB">
                    <a:solidFill>
                      <a:srgbClr val="000000"/>
                    </a:solidFill>
                  </a:rPr>
                  <a:t>R(t, m)</a:t>
                </a:r>
              </a:p>
            </p:txBody>
          </p:sp>
          <p:pic>
            <p:nvPicPr>
              <p:cNvPr id="81933" name="Picture 13"/>
              <p:cNvPicPr>
                <a:picLocks noChangeAspect="1" noChangeArrowheads="1"/>
              </p:cNvPicPr>
              <p:nvPr>
                <p:custDataLst>
                  <p:tags r:id="rId12"/>
                </p:custDataLst>
              </p:nvPr>
            </p:nvPicPr>
            <p:blipFill>
              <a:blip r:embed="rId2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1315" y="1330"/>
                <a:ext cx="544" cy="18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sp>
            <p:nvSpPr>
              <p:cNvPr id="81936" name="AutoShape 16"/>
              <p:cNvSpPr>
                <a:spLocks/>
              </p:cNvSpPr>
              <p:nvPr>
                <p:custDataLst>
                  <p:tags r:id="rId13"/>
                </p:custDataLst>
              </p:nvPr>
            </p:nvSpPr>
            <p:spPr bwMode="auto">
              <a:xfrm flipH="1">
                <a:off x="476" y="2034"/>
                <a:ext cx="135" cy="498"/>
              </a:xfrm>
              <a:prstGeom prst="rightBrace">
                <a:avLst>
                  <a:gd name="adj1" fmla="val 30741"/>
                  <a:gd name="adj2" fmla="val 46583"/>
                </a:avLst>
              </a:prstGeom>
              <a:noFill/>
              <a:ln w="3816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81937" name="Text Box 17"/>
              <p:cNvSpPr txBox="1">
                <a:spLocks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2699" y="1217"/>
                <a:ext cx="31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AU"/>
                  <a:t>p</a:t>
                </a:r>
              </a:p>
            </p:txBody>
          </p:sp>
          <p:sp>
            <p:nvSpPr>
              <p:cNvPr id="81938" name="Text Box 18"/>
              <p:cNvSpPr txBox="1"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3017" y="1344"/>
                <a:ext cx="18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AU"/>
                  <a:t>r</a:t>
                </a:r>
              </a:p>
            </p:txBody>
          </p:sp>
          <p:sp>
            <p:nvSpPr>
              <p:cNvPr id="81939" name="Text Box 19"/>
              <p:cNvSpPr txBox="1">
                <a:spLocks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249" y="2124"/>
                <a:ext cx="18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AU"/>
                  <a:t>r</a:t>
                </a:r>
              </a:p>
            </p:txBody>
          </p:sp>
          <p:sp>
            <p:nvSpPr>
              <p:cNvPr id="81940" name="Text Box 20"/>
              <p:cNvSpPr txBox="1">
                <a:spLocks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204" y="1026"/>
                <a:ext cx="18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AU"/>
                  <a:t>k</a:t>
                </a:r>
              </a:p>
            </p:txBody>
          </p:sp>
          <p:sp>
            <p:nvSpPr>
              <p:cNvPr id="81941" name="AutoShape 21"/>
              <p:cNvSpPr>
                <a:spLocks/>
              </p:cNvSpPr>
              <p:nvPr>
                <p:custDataLst>
                  <p:tags r:id="rId18"/>
                </p:custDataLst>
              </p:nvPr>
            </p:nvSpPr>
            <p:spPr bwMode="auto">
              <a:xfrm flipH="1">
                <a:off x="385" y="582"/>
                <a:ext cx="227" cy="1407"/>
              </a:xfrm>
              <a:prstGeom prst="rightBrace">
                <a:avLst>
                  <a:gd name="adj1" fmla="val 51652"/>
                  <a:gd name="adj2" fmla="val 46472"/>
                </a:avLst>
              </a:prstGeom>
              <a:noFill/>
              <a:ln w="38160">
                <a:solidFill>
                  <a:schemeClr val="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81942" name="AutoShape 22"/>
              <p:cNvSpPr>
                <a:spLocks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2562" y="582"/>
                <a:ext cx="227" cy="1950"/>
              </a:xfrm>
              <a:prstGeom prst="rightBrace">
                <a:avLst>
                  <a:gd name="adj1" fmla="val 71586"/>
                  <a:gd name="adj2" fmla="val 46583"/>
                </a:avLst>
              </a:prstGeom>
              <a:noFill/>
              <a:ln w="38160">
                <a:solidFill>
                  <a:schemeClr val="accent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sp>
          <p:nvSpPr>
            <p:cNvPr id="81947" name="Line 27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>
              <a:off x="612" y="2024"/>
              <a:ext cx="195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07D86CED-A007-46EE-9BE2-56B556C294BC}" type="slidenum">
              <a:rPr lang="en-AU" smtClean="0"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481800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4638"/>
            <a:ext cx="8229600" cy="490537"/>
          </a:xfrm>
          <a:noFill/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algn="l" defTabSz="449263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800" b="1" dirty="0">
                <a:solidFill>
                  <a:schemeClr val="accent2"/>
                </a:solidFill>
              </a:rPr>
              <a:t>Motivation:</a:t>
            </a:r>
            <a:r>
              <a:rPr lang="en-GB" sz="2800" dirty="0">
                <a:solidFill>
                  <a:schemeClr val="accent2"/>
                </a:solidFill>
              </a:rPr>
              <a:t> Why are zero projection sums interesting?</a:t>
            </a:r>
          </a:p>
        </p:txBody>
      </p:sp>
      <p:sp>
        <p:nvSpPr>
          <p:cNvPr id="81925" name="Text Box 5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67519" y="728700"/>
            <a:ext cx="4869566" cy="3693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3000"/>
              </a:lnSpc>
              <a:spcBef>
                <a:spcPts val="1250"/>
              </a:spcBef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2400" dirty="0" smtClean="0">
                <a:solidFill>
                  <a:schemeClr val="tx2"/>
                </a:solidFill>
              </a:rPr>
              <a:t>Suppose an image contains any object whose projections sum to zero over N given view angles</a:t>
            </a:r>
          </a:p>
          <a:p>
            <a:pPr>
              <a:lnSpc>
                <a:spcPct val="93000"/>
              </a:lnSpc>
              <a:spcBef>
                <a:spcPts val="1250"/>
              </a:spcBef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2400" dirty="0" smtClean="0">
                <a:solidFill>
                  <a:srgbClr val="7030A0"/>
                </a:solidFill>
              </a:rPr>
              <a:t>It is impossible to reconstruct any unique image from projections at those N angles because we can add multiple views and scaled versions of these ghosts WITHOUT </a:t>
            </a:r>
            <a:r>
              <a:rPr lang="en-GB" sz="2400" dirty="0">
                <a:solidFill>
                  <a:srgbClr val="7030A0"/>
                </a:solidFill>
              </a:rPr>
              <a:t>C</a:t>
            </a:r>
            <a:r>
              <a:rPr lang="en-GB" sz="2400" dirty="0" smtClean="0">
                <a:solidFill>
                  <a:srgbClr val="7030A0"/>
                </a:solidFill>
              </a:rPr>
              <a:t>HANGING the projection data</a:t>
            </a:r>
            <a:endParaRPr lang="en-GB" sz="2400" dirty="0">
              <a:solidFill>
                <a:srgbClr val="7030A0"/>
              </a:solidFill>
            </a:endParaRPr>
          </a:p>
        </p:txBody>
      </p:sp>
      <p:grpSp>
        <p:nvGrpSpPr>
          <p:cNvPr id="81946" name="Group 26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5588815" y="995362"/>
            <a:ext cx="3168650" cy="3513138"/>
            <a:chOff x="3288" y="582"/>
            <a:chExt cx="1996" cy="2213"/>
          </a:xfrm>
        </p:grpSpPr>
        <p:pic>
          <p:nvPicPr>
            <p:cNvPr id="81924" name="Picture 4"/>
            <p:cNvPicPr>
              <a:picLocks noChangeAspect="1" noChangeArrowheads="1"/>
            </p:cNvPicPr>
            <p:nvPr>
              <p:custDataLst>
                <p:tags r:id="rId6"/>
              </p:custDataLst>
            </p:nvPr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8" y="582"/>
              <a:ext cx="1996" cy="1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81928" name="Text Box 8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878" y="2577"/>
              <a:ext cx="590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ct val="93000"/>
                </a:lnSpc>
                <a:spcBef>
                  <a:spcPts val="1125"/>
                </a:spcBef>
                <a:buClr>
                  <a:srgbClr val="000000"/>
                </a:buClr>
                <a:buSzPct val="100000"/>
                <a:buFont typeface="Arial" charset="0"/>
                <a:buNone/>
              </a:pPr>
              <a:r>
                <a:rPr lang="en-GB">
                  <a:solidFill>
                    <a:srgbClr val="000000"/>
                  </a:solidFill>
                </a:rPr>
                <a:t>R(t, m)</a:t>
              </a:r>
            </a:p>
          </p:txBody>
        </p:sp>
      </p:grpSp>
      <p:sp>
        <p:nvSpPr>
          <p:cNvPr id="2" name="TextBox 1"/>
          <p:cNvSpPr txBox="1"/>
          <p:nvPr>
            <p:custDataLst>
              <p:tags r:id="rId4"/>
            </p:custDataLst>
          </p:nvPr>
        </p:nvSpPr>
        <p:spPr>
          <a:xfrm>
            <a:off x="467519" y="4508500"/>
            <a:ext cx="83799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This is the basis of the Katz Criterion: an image is able to be uniquely reconstructed from N projected views if and only if the sum of the N p:q vectors is larger than the image dimensions (i.e. any ghost for those N views is too large to be added to that image. No ghosts means a unique reconstruction is possible</a:t>
            </a:r>
            <a:endParaRPr lang="en-AU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07D86CED-A007-46EE-9BE2-56B556C294BC}" type="slidenum">
              <a:rPr lang="en-AU" smtClean="0"/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020447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8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BFD954D0-E153-46AF-879F-9E907007AC96}" type="slidenum">
              <a:rPr lang="en-AU"/>
              <a:pPr/>
              <a:t>12</a:t>
            </a:fld>
            <a:endParaRPr lang="en-AU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title" sz="quarter"/>
            <p:custDataLst>
              <p:tags r:id="rId2"/>
            </p:custDataLst>
          </p:nvPr>
        </p:nvSpPr>
        <p:spPr>
          <a:xfrm>
            <a:off x="457200" y="274638"/>
            <a:ext cx="8229600" cy="949325"/>
          </a:xfrm>
        </p:spPr>
        <p:txBody>
          <a:bodyPr>
            <a:normAutofit fontScale="90000"/>
          </a:bodyPr>
          <a:lstStyle/>
          <a:p>
            <a:pPr algn="l"/>
            <a:r>
              <a:rPr lang="en-AU" sz="4000" b="1" dirty="0" smtClean="0"/>
              <a:t>FRT Universal </a:t>
            </a:r>
            <a:r>
              <a:rPr lang="en-AU" sz="4000" b="1" dirty="0"/>
              <a:t>ghost images: N </a:t>
            </a:r>
            <a:r>
              <a:rPr lang="en-AU" sz="40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≈</a:t>
            </a:r>
            <a:r>
              <a:rPr lang="en-AU" sz="4000" b="1" dirty="0"/>
              <a:t> p</a:t>
            </a:r>
            <a:r>
              <a:rPr lang="en-AU" sz="4000" dirty="0"/>
              <a:t> </a:t>
            </a:r>
            <a:br>
              <a:rPr lang="en-AU" sz="4000" dirty="0"/>
            </a:br>
            <a:r>
              <a:rPr lang="en-US" sz="2400" dirty="0">
                <a:solidFill>
                  <a:schemeClr val="tx1"/>
                </a:solidFill>
              </a:rPr>
              <a:t>white = +1 pixels, black = </a:t>
            </a:r>
            <a:r>
              <a:rPr lang="en-US" sz="2400" dirty="0">
                <a:solidFill>
                  <a:schemeClr val="tx1"/>
                </a:solidFill>
                <a:latin typeface="Symbol" pitchFamily="18" charset="2"/>
              </a:rPr>
              <a:t>-</a:t>
            </a:r>
            <a:r>
              <a:rPr lang="en-US" sz="2400" dirty="0">
                <a:solidFill>
                  <a:schemeClr val="tx1"/>
                </a:solidFill>
              </a:rPr>
              <a:t>1 pixels</a:t>
            </a:r>
            <a:r>
              <a:rPr lang="en-US" sz="4000" dirty="0"/>
              <a:t> </a:t>
            </a:r>
            <a:endParaRPr lang="en-AU" sz="4000" dirty="0"/>
          </a:p>
        </p:txBody>
      </p:sp>
      <p:sp>
        <p:nvSpPr>
          <p:cNvPr id="77838" name="Text Box 1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85763" y="3654425"/>
            <a:ext cx="8235950" cy="270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/>
              <a:t>a)	A ghost that is invisible at all </a:t>
            </a:r>
            <a:r>
              <a:rPr lang="en-US" dirty="0" smtClean="0"/>
              <a:t>p discrete </a:t>
            </a:r>
            <a:r>
              <a:rPr lang="en-US" dirty="0" smtClean="0"/>
              <a:t>FRT projection </a:t>
            </a:r>
            <a:r>
              <a:rPr lang="en-US" dirty="0"/>
              <a:t>directions, except for the horizontal sums (m = p)</a:t>
            </a:r>
          </a:p>
          <a:p>
            <a:pPr>
              <a:spcBef>
                <a:spcPct val="50000"/>
              </a:spcBef>
            </a:pPr>
            <a:r>
              <a:rPr lang="en-US" dirty="0"/>
              <a:t>b) A ghost that is invisible at all </a:t>
            </a:r>
            <a:r>
              <a:rPr lang="en-US" dirty="0" smtClean="0"/>
              <a:t>p discrete </a:t>
            </a:r>
            <a:r>
              <a:rPr lang="en-US" dirty="0"/>
              <a:t>FRT projection </a:t>
            </a:r>
            <a:r>
              <a:rPr lang="en-US" dirty="0"/>
              <a:t>directions, except the diagonal sums (m = 1)</a:t>
            </a:r>
          </a:p>
          <a:p>
            <a:pPr>
              <a:spcBef>
                <a:spcPct val="50000"/>
              </a:spcBef>
            </a:pPr>
            <a:r>
              <a:rPr lang="en-US" dirty="0"/>
              <a:t>c) A ghost invisible at p-1 discrete </a:t>
            </a:r>
            <a:r>
              <a:rPr lang="en-US" dirty="0"/>
              <a:t>FRT projection </a:t>
            </a:r>
            <a:r>
              <a:rPr lang="en-US" dirty="0"/>
              <a:t>directions, except the horizontal (m = p) and vertical sums (m = 0)</a:t>
            </a:r>
          </a:p>
          <a:p>
            <a:pPr>
              <a:spcBef>
                <a:spcPct val="50000"/>
              </a:spcBef>
            </a:pPr>
            <a:r>
              <a:rPr lang="en-US" dirty="0"/>
              <a:t>d) A ghost invisible at p-1 discrete </a:t>
            </a:r>
            <a:r>
              <a:rPr lang="en-US" dirty="0"/>
              <a:t>FRT projection </a:t>
            </a:r>
            <a:r>
              <a:rPr lang="en-US" dirty="0"/>
              <a:t>directions, except the +45 (m = 1) and -45 degrees (m = p-1)</a:t>
            </a:r>
            <a:endParaRPr lang="en-AU" dirty="0"/>
          </a:p>
        </p:txBody>
      </p:sp>
      <p:grpSp>
        <p:nvGrpSpPr>
          <p:cNvPr id="77855" name="Group 31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611188" y="1673225"/>
            <a:ext cx="7605712" cy="1897063"/>
            <a:chOff x="385" y="1054"/>
            <a:chExt cx="4791" cy="1195"/>
          </a:xfrm>
        </p:grpSpPr>
        <p:sp>
          <p:nvSpPr>
            <p:cNvPr id="77850" name="Rectangle 26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4241" y="1054"/>
              <a:ext cx="935" cy="936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77849" name="Rectangle 25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2966" y="1054"/>
              <a:ext cx="935" cy="936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77848" name="Rectangle 24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1633" y="1054"/>
              <a:ext cx="935" cy="936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77847" name="Rectangle 23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385" y="1054"/>
              <a:ext cx="935" cy="936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pic>
          <p:nvPicPr>
            <p:cNvPr id="77839" name="Picture 15" descr="univ_p11"/>
            <p:cNvPicPr>
              <a:picLocks noChangeAspect="1" noChangeArrowheads="1"/>
            </p:cNvPicPr>
            <p:nvPr>
              <p:custDataLst>
                <p:tags r:id="rId9"/>
              </p:custDataLst>
            </p:nvPr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4" y="1083"/>
              <a:ext cx="880" cy="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77841" name="Picture 17" descr="univ_p1"/>
            <p:cNvPicPr>
              <a:picLocks noChangeAspect="1" noChangeArrowheads="1"/>
            </p:cNvPicPr>
            <p:nvPr>
              <p:custDataLst>
                <p:tags r:id="rId10"/>
              </p:custDataLst>
            </p:nvPr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61" y="1083"/>
              <a:ext cx="880" cy="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77843" name="Picture 19" descr="univp0"/>
            <p:cNvPicPr>
              <a:picLocks noChangeAspect="1" noChangeArrowheads="1"/>
            </p:cNvPicPr>
            <p:nvPr>
              <p:custDataLst>
                <p:tags r:id="rId11"/>
              </p:custDataLst>
            </p:nvPr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3" y="1083"/>
              <a:ext cx="880" cy="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77845" name="Picture 21" descr="univ1m1"/>
            <p:cNvPicPr>
              <a:picLocks noChangeAspect="1" noChangeArrowheads="1"/>
            </p:cNvPicPr>
            <p:nvPr>
              <p:custDataLst>
                <p:tags r:id="rId12"/>
              </p:custDataLst>
            </p:nvPr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9" y="1083"/>
              <a:ext cx="880" cy="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77851" name="Text Box 27"/>
            <p:cNvSpPr txBox="1"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697" y="2018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AU"/>
                <a:t>a)</a:t>
              </a:r>
            </a:p>
          </p:txBody>
        </p:sp>
        <p:sp>
          <p:nvSpPr>
            <p:cNvPr id="77852" name="Text Box 28"/>
            <p:cNvSpPr txBox="1"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2001" y="2018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AU"/>
                <a:t>b)</a:t>
              </a:r>
            </a:p>
          </p:txBody>
        </p:sp>
        <p:sp>
          <p:nvSpPr>
            <p:cNvPr id="77853" name="Text Box 29"/>
            <p:cNvSpPr txBox="1"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3334" y="2018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AU"/>
                <a:t>c)</a:t>
              </a:r>
            </a:p>
          </p:txBody>
        </p:sp>
        <p:sp>
          <p:nvSpPr>
            <p:cNvPr id="77854" name="Text Box 30"/>
            <p:cNvSpPr txBox="1"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4638" y="2018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AU"/>
                <a:t>d)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985350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521550" y="233645"/>
            <a:ext cx="4707325" cy="1008063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noAutofit/>
          </a:bodyPr>
          <a:lstStyle/>
          <a:p>
            <a:pPr algn="l" defTabSz="449263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dirty="0" smtClean="0"/>
              <a:t>FRT ‘universal ghosts’</a:t>
            </a:r>
            <a:endParaRPr lang="en-GB" sz="3600" dirty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66554" y="1088740"/>
            <a:ext cx="4635515" cy="516283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noAutofit/>
          </a:bodyPr>
          <a:lstStyle/>
          <a:p>
            <a:pPr marL="93663" indent="11113" defTabSz="449263">
              <a:lnSpc>
                <a:spcPct val="90000"/>
              </a:lnSpc>
              <a:spcBef>
                <a:spcPts val="700"/>
              </a:spcBef>
              <a:buFontTx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smtClean="0"/>
              <a:t>This grey </a:t>
            </a:r>
            <a:r>
              <a:rPr lang="en-GB" sz="2800" dirty="0"/>
              <a:t>image has zero sum projections </a:t>
            </a:r>
            <a:r>
              <a:rPr lang="en-GB" sz="2800" b="1" i="1" dirty="0"/>
              <a:t>at all but one</a:t>
            </a:r>
            <a:r>
              <a:rPr lang="en-GB" sz="2800" dirty="0"/>
              <a:t> of the FRT angles</a:t>
            </a:r>
          </a:p>
          <a:p>
            <a:pPr marL="93663" indent="11113" defTabSz="449263">
              <a:lnSpc>
                <a:spcPct val="90000"/>
              </a:lnSpc>
              <a:spcBef>
                <a:spcPts val="700"/>
              </a:spcBef>
              <a:buFontTx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2800" dirty="0"/>
          </a:p>
          <a:p>
            <a:pPr marL="93663" indent="11113" defTabSz="449263">
              <a:lnSpc>
                <a:spcPct val="90000"/>
              </a:lnSpc>
              <a:spcBef>
                <a:spcPts val="700"/>
              </a:spcBef>
              <a:buFontTx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/>
              <a:t>g(x, y) </a:t>
            </a:r>
            <a:r>
              <a:rPr lang="en-GB" sz="2800" dirty="0" smtClean="0"/>
              <a:t>for the non-zero projection can contain </a:t>
            </a:r>
            <a:r>
              <a:rPr lang="en-GB" sz="2800" dirty="0"/>
              <a:t>large </a:t>
            </a:r>
            <a:r>
              <a:rPr lang="en-GB" sz="2800" dirty="0" smtClean="0"/>
              <a:t>values (up </a:t>
            </a:r>
            <a:r>
              <a:rPr lang="en-GB" sz="2800" dirty="0"/>
              <a:t>to 2</a:t>
            </a:r>
            <a:r>
              <a:rPr lang="en-GB" sz="2800" baseline="30000" dirty="0"/>
              <a:t>p</a:t>
            </a:r>
            <a:r>
              <a:rPr lang="en-GB" sz="2800" dirty="0"/>
              <a:t> for a </a:t>
            </a:r>
            <a:r>
              <a:rPr lang="en-GB" sz="2800" dirty="0" err="1"/>
              <a:t>pxp</a:t>
            </a:r>
            <a:r>
              <a:rPr lang="en-GB" sz="2800" dirty="0"/>
              <a:t> </a:t>
            </a:r>
            <a:r>
              <a:rPr lang="en-GB" sz="2800" dirty="0" smtClean="0"/>
              <a:t>image</a:t>
            </a:r>
            <a:r>
              <a:rPr lang="en-GB" sz="2800" dirty="0" smtClean="0"/>
              <a:t>)</a:t>
            </a:r>
          </a:p>
          <a:p>
            <a:pPr marL="93663" indent="11113" defTabSz="449263">
              <a:lnSpc>
                <a:spcPct val="90000"/>
              </a:lnSpc>
              <a:spcBef>
                <a:spcPts val="700"/>
              </a:spcBef>
              <a:buFontTx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2800" dirty="0"/>
          </a:p>
          <a:p>
            <a:pPr marL="93663" indent="11113" defTabSz="449263">
              <a:lnSpc>
                <a:spcPct val="90000"/>
              </a:lnSpc>
              <a:spcBef>
                <a:spcPts val="700"/>
              </a:spcBef>
              <a:buFontTx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2800" dirty="0" smtClean="0"/>
          </a:p>
          <a:p>
            <a:pPr marL="93663" indent="11113" defTabSz="449263">
              <a:lnSpc>
                <a:spcPct val="90000"/>
              </a:lnSpc>
              <a:spcBef>
                <a:spcPts val="700"/>
              </a:spcBef>
              <a:buFontTx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smtClean="0"/>
              <a:t>These </a:t>
            </a:r>
            <a:r>
              <a:rPr lang="en-GB" sz="2800" dirty="0"/>
              <a:t>ghosts are unique to </a:t>
            </a:r>
            <a:r>
              <a:rPr lang="en-GB" sz="2800" dirty="0" smtClean="0"/>
              <a:t>the prime </a:t>
            </a:r>
            <a:r>
              <a:rPr lang="en-GB" sz="2800" dirty="0"/>
              <a:t>periodic FRT </a:t>
            </a:r>
          </a:p>
        </p:txBody>
      </p:sp>
      <p:sp>
        <p:nvSpPr>
          <p:cNvPr id="78852" name="Text Box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435600" y="2930525"/>
            <a:ext cx="3419475" cy="101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lnSpc>
                <a:spcPct val="101000"/>
              </a:lnSpc>
              <a:spcBef>
                <a:spcPts val="1125"/>
              </a:spcBef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2000">
                <a:solidFill>
                  <a:srgbClr val="FFFFFF"/>
                </a:solidFill>
                <a:latin typeface="Tahoma" pitchFamily="34" charset="0"/>
              </a:rPr>
              <a:t>Anti-ghost based upon prime array size 67, in direction (5, 4)</a:t>
            </a:r>
            <a:r>
              <a:rPr lang="ar-SA" sz="2000">
                <a:solidFill>
                  <a:srgbClr val="FFFFFF"/>
                </a:solidFill>
                <a:latin typeface="Tahoma" pitchFamily="34" charset="0"/>
                <a:cs typeface="Arial" charset="0"/>
              </a:rPr>
              <a:t>‏</a:t>
            </a:r>
            <a:endParaRPr lang="en-GB" sz="2000">
              <a:solidFill>
                <a:srgbClr val="FFFFFF"/>
              </a:solidFill>
              <a:latin typeface="Tahoma" pitchFamily="34" charset="0"/>
            </a:endParaRPr>
          </a:p>
        </p:txBody>
      </p:sp>
      <p:pic>
        <p:nvPicPr>
          <p:cNvPr id="78853" name="Picture 5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113" y="360363"/>
            <a:ext cx="2520950" cy="252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8854" name="Picture 6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3357563"/>
            <a:ext cx="25527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8855" name="Text Box 7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300788" y="2852738"/>
            <a:ext cx="1081087" cy="437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01000"/>
              </a:lnSpc>
              <a:spcBef>
                <a:spcPts val="1125"/>
              </a:spcBef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2400" dirty="0">
                <a:solidFill>
                  <a:srgbClr val="7030A0"/>
                </a:solidFill>
                <a:latin typeface="Tahoma" pitchFamily="34" charset="0"/>
              </a:rPr>
              <a:t>I(x, y)</a:t>
            </a:r>
          </a:p>
        </p:txBody>
      </p:sp>
      <p:sp>
        <p:nvSpPr>
          <p:cNvPr id="78856" name="Text Box 8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300788" y="6021388"/>
            <a:ext cx="1368425" cy="437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01000"/>
              </a:lnSpc>
              <a:spcBef>
                <a:spcPts val="1125"/>
              </a:spcBef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2400" dirty="0">
                <a:solidFill>
                  <a:srgbClr val="7030A0"/>
                </a:solidFill>
                <a:latin typeface="Tahoma" pitchFamily="34" charset="0"/>
              </a:rPr>
              <a:t>R(t, m)</a:t>
            </a:r>
          </a:p>
        </p:txBody>
      </p:sp>
      <p:sp>
        <p:nvSpPr>
          <p:cNvPr id="78857" name="Line 9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4140200" y="3213100"/>
            <a:ext cx="1295400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6DD7EAEE-079B-400B-99FB-F0151FCAC734}" type="slidenum">
              <a:rPr lang="en-AU" smtClean="0"/>
              <a:pPr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06479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203575" y="274638"/>
            <a:ext cx="5483225" cy="99377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r" defTabSz="449263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800" dirty="0"/>
              <a:t>A family of equivalent ghosts for m = {1:0, 1:1, 2:1, 3:1}</a:t>
            </a:r>
          </a:p>
        </p:txBody>
      </p:sp>
      <p:pic>
        <p:nvPicPr>
          <p:cNvPr id="87043" name="Picture 3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981075"/>
            <a:ext cx="1728787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7044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50825" y="2774950"/>
            <a:ext cx="2708275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defTabSz="449263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b="1">
                <a:solidFill>
                  <a:schemeClr val="tx2"/>
                </a:solidFill>
                <a:cs typeface="Times New Roman" pitchFamily="18" charset="0"/>
              </a:rPr>
              <a:t>Ghost values are 2, 1, -1</a:t>
            </a:r>
            <a:endParaRPr lang="en-GB" sz="2400" b="1">
              <a:solidFill>
                <a:srgbClr val="FFFFFF"/>
              </a:solidFill>
              <a:cs typeface="Times New Roman" pitchFamily="18" charset="0"/>
            </a:endParaRPr>
          </a:p>
        </p:txBody>
      </p:sp>
      <p:pic>
        <p:nvPicPr>
          <p:cNvPr id="87045" name="Picture 5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652963"/>
            <a:ext cx="1728787" cy="168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7046" name="Rectangle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00050" y="6296025"/>
            <a:ext cx="2141538" cy="54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defTabSz="449263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600" b="1">
                <a:solidFill>
                  <a:srgbClr val="000000"/>
                </a:solidFill>
                <a:cs typeface="Times New Roman" pitchFamily="18" charset="0"/>
              </a:rPr>
              <a:t>projection 1:0 as 2:0</a:t>
            </a:r>
          </a:p>
          <a:p>
            <a:pPr defTabSz="449263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1600" b="1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87047" name="Picture 7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3644900"/>
            <a:ext cx="1728787" cy="168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7048" name="Rectangle 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632075" y="5392738"/>
            <a:ext cx="2141538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defTabSz="449263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600" b="1">
                <a:solidFill>
                  <a:srgbClr val="000000"/>
                </a:solidFill>
                <a:cs typeface="Times New Roman" pitchFamily="18" charset="0"/>
              </a:rPr>
              <a:t>projection 1:1 as 2:2</a:t>
            </a:r>
          </a:p>
          <a:p>
            <a:pPr defTabSz="449263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1600" b="1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87049" name="Picture 9"/>
          <p:cNvPicPr>
            <a:picLocks noChangeAspect="1" noChangeArrowheads="1"/>
          </p:cNvPicPr>
          <p:nvPr>
            <p:custDataLst>
              <p:tags r:id="rId8"/>
            </p:custDataLst>
          </p:nvPr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2565400"/>
            <a:ext cx="1655762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7050" name="Rectangle 10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864100" y="4254500"/>
            <a:ext cx="2141538" cy="54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defTabSz="449263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600" b="1">
                <a:solidFill>
                  <a:srgbClr val="000000"/>
                </a:solidFill>
                <a:cs typeface="Times New Roman" pitchFamily="18" charset="0"/>
              </a:rPr>
              <a:t>projection 2:1 as 4:2</a:t>
            </a:r>
          </a:p>
          <a:p>
            <a:pPr defTabSz="449263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1600" b="1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87051" name="Picture 11"/>
          <p:cNvPicPr>
            <a:picLocks noChangeAspect="1" noChangeArrowheads="1"/>
          </p:cNvPicPr>
          <p:nvPr>
            <p:custDataLst>
              <p:tags r:id="rId10"/>
            </p:custDataLst>
          </p:nvPr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484313"/>
            <a:ext cx="1655763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7052" name="Rectangle 12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6881813" y="3176588"/>
            <a:ext cx="2141537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defTabSz="449263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600" b="1">
                <a:solidFill>
                  <a:srgbClr val="000000"/>
                </a:solidFill>
                <a:cs typeface="Times New Roman" pitchFamily="18" charset="0"/>
              </a:rPr>
              <a:t>projection 3:1 as 6:2</a:t>
            </a:r>
          </a:p>
          <a:p>
            <a:pPr defTabSz="449263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1600" b="1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87053" name="Text Box 13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5076825" y="4679950"/>
            <a:ext cx="3527425" cy="122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3000"/>
              </a:lnSpc>
              <a:spcBef>
                <a:spcPts val="1125"/>
              </a:spcBef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2000">
                <a:solidFill>
                  <a:schemeClr val="hlink"/>
                </a:solidFill>
              </a:rPr>
              <a:t>Ghosts can be made thinner (+1 white, -1 black) by spreading them out </a:t>
            </a:r>
            <a:r>
              <a:rPr lang="en-GB" sz="2000" b="1">
                <a:solidFill>
                  <a:schemeClr val="hlink"/>
                </a:solidFill>
              </a:rPr>
              <a:t>wider</a:t>
            </a:r>
            <a:r>
              <a:rPr lang="en-GB" sz="2000">
                <a:solidFill>
                  <a:schemeClr val="hlink"/>
                </a:solidFill>
              </a:rPr>
              <a:t> in image space</a:t>
            </a:r>
          </a:p>
        </p:txBody>
      </p:sp>
      <p:sp>
        <p:nvSpPr>
          <p:cNvPr id="87054" name="Line 14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 flipV="1">
            <a:off x="827088" y="2276475"/>
            <a:ext cx="1081087" cy="360363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  <p:custDataLst>
              <p:tags r:id="rId14"/>
            </p:custDataLst>
          </p:nvPr>
        </p:nvSpPr>
        <p:spPr/>
        <p:txBody>
          <a:bodyPr/>
          <a:lstStyle/>
          <a:p>
            <a:fld id="{07D86CED-A007-46EE-9BE2-56B556C294BC}" type="slidenum">
              <a:rPr lang="en-AU" smtClean="0"/>
              <a:t>14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857295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l"/>
            <a:r>
              <a:rPr lang="en-AU" dirty="0" smtClean="0">
                <a:solidFill>
                  <a:srgbClr val="FF0000"/>
                </a:solidFill>
              </a:rPr>
              <a:t>3</a:t>
            </a:r>
            <a:r>
              <a:rPr lang="en-AU" dirty="0" smtClean="0"/>
              <a:t>  Minimal Ghosts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229600" cy="488914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AU" dirty="0" smtClean="0"/>
              <a:t>A minimal ghost uses the </a:t>
            </a:r>
            <a:r>
              <a:rPr lang="en-AU" b="1" dirty="0" smtClean="0"/>
              <a:t>smallest possible number of pixels</a:t>
            </a:r>
            <a:r>
              <a:rPr lang="en-AU" dirty="0" smtClean="0"/>
              <a:t> to create zero-sums in N directions*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 smtClean="0"/>
              <a:t>Given each direction requires two pixels to make a zero-sum (+1 and a -1), then for N directions the smallest possible ghost needs to use at least 2N pixels</a:t>
            </a:r>
            <a:r>
              <a:rPr lang="en-AU" baseline="30000" dirty="0" smtClean="0"/>
              <a:t>#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sz="2000" dirty="0" smtClean="0"/>
              <a:t>*we </a:t>
            </a:r>
            <a:r>
              <a:rPr lang="en-AU" sz="2000" dirty="0" smtClean="0"/>
              <a:t>are compiling an Atlas of Minimal Ghosts</a:t>
            </a:r>
          </a:p>
          <a:p>
            <a:pPr marL="0" indent="0">
              <a:buNone/>
            </a:pPr>
            <a:r>
              <a:rPr lang="en-AU" sz="2000" baseline="30000" dirty="0" smtClean="0"/>
              <a:t>#</a:t>
            </a:r>
            <a:r>
              <a:rPr lang="en-AU" sz="2000" dirty="0"/>
              <a:t>m</a:t>
            </a:r>
            <a:r>
              <a:rPr lang="en-AU" sz="2000" dirty="0" smtClean="0"/>
              <a:t>inimal </a:t>
            </a:r>
            <a:r>
              <a:rPr lang="en-AU" sz="2000" dirty="0" smtClean="0"/>
              <a:t>aperiodic binary ghosts with </a:t>
            </a:r>
            <a:r>
              <a:rPr lang="en-AU" sz="2000" dirty="0" smtClean="0"/>
              <a:t>2N pixels</a:t>
            </a:r>
            <a:r>
              <a:rPr lang="en-AU" sz="2000" dirty="0" smtClean="0"/>
              <a:t> exist </a:t>
            </a:r>
            <a:r>
              <a:rPr lang="en-AU" sz="2000" dirty="0" smtClean="0"/>
              <a:t>only for N = </a:t>
            </a:r>
            <a:r>
              <a:rPr lang="en-AU" sz="2000" dirty="0" smtClean="0"/>
              <a:t>1, 2 3, 4, </a:t>
            </a:r>
            <a:r>
              <a:rPr lang="en-AU" sz="2000" dirty="0" smtClean="0"/>
              <a:t>and </a:t>
            </a:r>
            <a:r>
              <a:rPr lang="en-AU" sz="2000" dirty="0"/>
              <a:t>6</a:t>
            </a:r>
            <a:endParaRPr lang="en-AU" sz="2000" dirty="0" smtClean="0"/>
          </a:p>
          <a:p>
            <a:pPr marL="0" indent="0">
              <a:buNone/>
            </a:pPr>
            <a:endParaRPr lang="en-AU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07D86CED-A007-46EE-9BE2-56B556C294BC}" type="slidenum">
              <a:rPr lang="en-AU" smtClean="0"/>
              <a:t>15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640752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4638"/>
            <a:ext cx="8435280" cy="769097"/>
          </a:xfrm>
        </p:spPr>
        <p:txBody>
          <a:bodyPr>
            <a:noAutofit/>
          </a:bodyPr>
          <a:lstStyle/>
          <a:p>
            <a:pPr algn="l"/>
            <a:r>
              <a:rPr lang="en-AU" sz="3600" dirty="0" smtClean="0">
                <a:solidFill>
                  <a:srgbClr val="FF0000"/>
                </a:solidFill>
              </a:rPr>
              <a:t>4</a:t>
            </a:r>
            <a:r>
              <a:rPr lang="en-AU" sz="3600" dirty="0" smtClean="0"/>
              <a:t> Construction of ghosts on aperiodic arrays</a:t>
            </a:r>
            <a:endParaRPr lang="en-A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76545" y="1088740"/>
            <a:ext cx="8229600" cy="522058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AU" dirty="0" smtClean="0"/>
              <a:t>We apply the iterative ‘shift and invert’ method to create a ghost in N+1 directions from a ghost with N zero-sum directions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 smtClean="0"/>
              <a:t>Of interest is how rapidly to ghosts grow with N and to find the smallest possible ghost for any set of N view angles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This is of </a:t>
            </a:r>
            <a:r>
              <a:rPr lang="en-AU" dirty="0"/>
              <a:t>i</a:t>
            </a:r>
            <a:r>
              <a:rPr lang="en-AU" dirty="0" smtClean="0"/>
              <a:t>nterest not just because of the </a:t>
            </a:r>
            <a:r>
              <a:rPr lang="en-AU" dirty="0"/>
              <a:t>K</a:t>
            </a:r>
            <a:r>
              <a:rPr lang="en-AU" dirty="0" smtClean="0"/>
              <a:t>atz Criterion but also to </a:t>
            </a:r>
            <a:r>
              <a:rPr lang="en-AU" dirty="0" smtClean="0">
                <a:solidFill>
                  <a:srgbClr val="7030A0"/>
                </a:solidFill>
              </a:rPr>
              <a:t>find the maximum density of zero-sum integers possible on a regular grid</a:t>
            </a:r>
            <a:r>
              <a:rPr lang="en-AU" dirty="0" smtClean="0"/>
              <a:t>, i.e. the compressibility of the natural numbers (a bulk modulus for engineers)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07D86CED-A007-46EE-9BE2-56B556C294BC}" type="slidenum">
              <a:rPr lang="en-AU" smtClean="0"/>
              <a:t>16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552850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4638"/>
            <a:ext cx="8229600" cy="769097"/>
          </a:xfrm>
        </p:spPr>
        <p:txBody>
          <a:bodyPr/>
          <a:lstStyle/>
          <a:p>
            <a:pPr algn="l"/>
            <a:r>
              <a:rPr lang="en-AU" dirty="0" smtClean="0"/>
              <a:t>Minimal ghost examples</a:t>
            </a:r>
            <a:endParaRPr lang="en-AU" dirty="0"/>
          </a:p>
        </p:txBody>
      </p:sp>
      <p:sp>
        <p:nvSpPr>
          <p:cNvPr id="4" name="TextBox 3"/>
          <p:cNvSpPr txBox="1"/>
          <p:nvPr>
            <p:custDataLst>
              <p:tags r:id="rId2"/>
            </p:custDataLst>
          </p:nvPr>
        </p:nvSpPr>
        <p:spPr>
          <a:xfrm>
            <a:off x="566555" y="5679250"/>
            <a:ext cx="66768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N = 16, # pixels: 264, max grey levels: -2/+2,  mean grey level: 1.015, enclosing box size: 27x32, convex hull base area: 545, volume:  553</a:t>
            </a:r>
            <a:endParaRPr lang="en-AU" dirty="0"/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645" y="998730"/>
            <a:ext cx="6251838" cy="468052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07D86CED-A007-46EE-9BE2-56B556C294BC}" type="slidenum">
              <a:rPr lang="en-AU" smtClean="0"/>
              <a:t>17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201790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971600" y="5798004"/>
            <a:ext cx="7335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N = 40, # pixels: 33,656, max grey levels: -17/+19,  mean grey level:  3.396, enclosing box size: 128x121, convex hull base area:  11645, volume:  39548</a:t>
            </a:r>
            <a:endParaRPr lang="en-AU" dirty="0"/>
          </a:p>
        </p:txBody>
      </p:sp>
      <p:pic>
        <p:nvPicPr>
          <p:cNvPr id="3" name="Picture 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554" y="233644"/>
            <a:ext cx="7830871" cy="5625626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07D86CED-A007-46EE-9BE2-56B556C294BC}" type="slidenum">
              <a:rPr lang="en-AU" smtClean="0"/>
              <a:t>18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925339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566554" y="5679250"/>
            <a:ext cx="7875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N = 120, # pixels: 1.1E10, max grey levels: -0.4M/0.4M,  mean grey level:  34692, enclosing box size: 675x622, convex hull base area:  328703, volume:  1.1E10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2348" y="466725"/>
            <a:ext cx="5959992" cy="507751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07D86CED-A007-46EE-9BE2-56B556C294BC}" type="slidenum">
              <a:rPr lang="en-AU" smtClean="0"/>
              <a:t>19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60878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AU" dirty="0" smtClean="0"/>
              <a:t>Topics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dirty="0" smtClean="0">
                <a:solidFill>
                  <a:srgbClr val="FF0000"/>
                </a:solidFill>
              </a:rPr>
              <a:t>1</a:t>
            </a:r>
            <a:r>
              <a:rPr lang="en-AU" dirty="0" smtClean="0"/>
              <a:t>  Zero </a:t>
            </a:r>
            <a:r>
              <a:rPr lang="en-AU" dirty="0" smtClean="0"/>
              <a:t>sum functions (or ghosts)</a:t>
            </a:r>
          </a:p>
          <a:p>
            <a:pPr marL="0" indent="0">
              <a:buNone/>
            </a:pPr>
            <a:r>
              <a:rPr lang="en-AU" dirty="0" smtClean="0">
                <a:solidFill>
                  <a:srgbClr val="FF0000"/>
                </a:solidFill>
              </a:rPr>
              <a:t>2</a:t>
            </a:r>
            <a:r>
              <a:rPr lang="en-AU" dirty="0" smtClean="0"/>
              <a:t>  Ghosts </a:t>
            </a:r>
            <a:r>
              <a:rPr lang="en-AU" dirty="0" smtClean="0"/>
              <a:t>in image data and the Katz Criterion</a:t>
            </a:r>
          </a:p>
          <a:p>
            <a:pPr marL="0" indent="0">
              <a:buNone/>
            </a:pPr>
            <a:r>
              <a:rPr lang="en-AU" dirty="0" smtClean="0">
                <a:solidFill>
                  <a:srgbClr val="FF0000"/>
                </a:solidFill>
              </a:rPr>
              <a:t>3</a:t>
            </a:r>
            <a:r>
              <a:rPr lang="en-AU" dirty="0" smtClean="0"/>
              <a:t>  Minimal </a:t>
            </a:r>
            <a:r>
              <a:rPr lang="en-AU" dirty="0" smtClean="0"/>
              <a:t>ghosts</a:t>
            </a:r>
          </a:p>
          <a:p>
            <a:pPr marL="0" indent="0">
              <a:buNone/>
            </a:pPr>
            <a:r>
              <a:rPr lang="en-AU" dirty="0" smtClean="0">
                <a:solidFill>
                  <a:srgbClr val="FF0000"/>
                </a:solidFill>
              </a:rPr>
              <a:t>4</a:t>
            </a:r>
            <a:r>
              <a:rPr lang="en-AU" dirty="0" smtClean="0"/>
              <a:t>  Construction </a:t>
            </a:r>
            <a:r>
              <a:rPr lang="en-AU" dirty="0" smtClean="0"/>
              <a:t>of ghosts on aperiodic arrays</a:t>
            </a:r>
          </a:p>
          <a:p>
            <a:pPr marL="0" indent="0">
              <a:buNone/>
            </a:pPr>
            <a:r>
              <a:rPr lang="en-AU" dirty="0" smtClean="0">
                <a:solidFill>
                  <a:srgbClr val="FF0000"/>
                </a:solidFill>
              </a:rPr>
              <a:t>5</a:t>
            </a:r>
            <a:r>
              <a:rPr lang="en-AU" dirty="0" smtClean="0"/>
              <a:t>  Construction </a:t>
            </a:r>
            <a:r>
              <a:rPr lang="en-AU" dirty="0" smtClean="0"/>
              <a:t>of ghosts on periodic arrays</a:t>
            </a:r>
          </a:p>
          <a:p>
            <a:pPr marL="0" indent="0">
              <a:buNone/>
            </a:pPr>
            <a:r>
              <a:rPr lang="en-AU" dirty="0" smtClean="0">
                <a:solidFill>
                  <a:srgbClr val="FF0000"/>
                </a:solidFill>
              </a:rPr>
              <a:t>6</a:t>
            </a:r>
            <a:r>
              <a:rPr lang="en-AU" dirty="0" smtClean="0"/>
              <a:t>  Constructing </a:t>
            </a:r>
            <a:r>
              <a:rPr lang="en-AU" dirty="0" smtClean="0"/>
              <a:t>physical ghosts, steerable filters</a:t>
            </a:r>
          </a:p>
          <a:p>
            <a:pPr marL="0" indent="0">
              <a:buNone/>
            </a:pPr>
            <a:r>
              <a:rPr lang="en-AU" dirty="0" smtClean="0">
                <a:solidFill>
                  <a:srgbClr val="FF0000"/>
                </a:solidFill>
              </a:rPr>
              <a:t>7</a:t>
            </a:r>
            <a:r>
              <a:rPr lang="en-AU" dirty="0" smtClean="0"/>
              <a:t>  Functions </a:t>
            </a:r>
            <a:r>
              <a:rPr lang="en-AU" dirty="0" smtClean="0"/>
              <a:t>with zero cross-correlation</a:t>
            </a:r>
          </a:p>
          <a:p>
            <a:pPr marL="0" indent="0">
              <a:buNone/>
            </a:pPr>
            <a:r>
              <a:rPr lang="en-AU" dirty="0" smtClean="0">
                <a:solidFill>
                  <a:srgbClr val="FF0000"/>
                </a:solidFill>
              </a:rPr>
              <a:t>8</a:t>
            </a:r>
            <a:r>
              <a:rPr lang="en-AU" dirty="0" smtClean="0"/>
              <a:t>  Functions </a:t>
            </a:r>
            <a:r>
              <a:rPr lang="en-AU" dirty="0" smtClean="0"/>
              <a:t>with perfect auto-correlation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07D86CED-A007-46EE-9BE2-56B556C294BC}" type="slidenum">
              <a:rPr lang="en-AU" smtClean="0"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815753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76545" y="233645"/>
            <a:ext cx="8229600" cy="945105"/>
          </a:xfrm>
        </p:spPr>
        <p:txBody>
          <a:bodyPr/>
          <a:lstStyle/>
          <a:p>
            <a:r>
              <a:rPr lang="en-AU" dirty="0" smtClean="0"/>
              <a:t>Radon projection of N = 120 ghost</a:t>
            </a:r>
            <a:endParaRPr lang="en-AU" dirty="0"/>
          </a:p>
        </p:txBody>
      </p:sp>
      <p:pic>
        <p:nvPicPr>
          <p:cNvPr id="3" name="Picture 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51000"/>
            <a:ext cx="9144000" cy="3556000"/>
          </a:xfrm>
          <a:prstGeom prst="rect">
            <a:avLst/>
          </a:prstGeom>
        </p:spPr>
      </p:pic>
      <p:sp>
        <p:nvSpPr>
          <p:cNvPr id="4" name="TextBox 3"/>
          <p:cNvSpPr txBox="1"/>
          <p:nvPr>
            <p:custDataLst>
              <p:tags r:id="rId3"/>
            </p:custDataLst>
          </p:nvPr>
        </p:nvSpPr>
        <p:spPr>
          <a:xfrm>
            <a:off x="2411760" y="5088569"/>
            <a:ext cx="48155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smtClean="0"/>
              <a:t>Projection angle (0° to 179°)</a:t>
            </a:r>
            <a:endParaRPr lang="en-AU" sz="2800" dirty="0"/>
          </a:p>
        </p:txBody>
      </p:sp>
      <p:sp>
        <p:nvSpPr>
          <p:cNvPr id="5" name="TextBox 4"/>
          <p:cNvSpPr txBox="1"/>
          <p:nvPr>
            <p:custDataLst>
              <p:tags r:id="rId4"/>
            </p:custDataLst>
          </p:nvPr>
        </p:nvSpPr>
        <p:spPr>
          <a:xfrm>
            <a:off x="341529" y="1572624"/>
            <a:ext cx="615553" cy="363437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AU" sz="2800" dirty="0" smtClean="0"/>
              <a:t>max(abs(Radon(N120)))</a:t>
            </a:r>
            <a:endParaRPr lang="en-AU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07D86CED-A007-46EE-9BE2-56B556C294BC}" type="slidenum">
              <a:rPr lang="en-AU" smtClean="0"/>
              <a:t>20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195970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3057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Ghost volumes for  </a:t>
            </a:r>
            <a:r>
              <a:rPr lang="en-AU" dirty="0" smtClean="0"/>
              <a:t>N=8 </a:t>
            </a:r>
            <a:r>
              <a:rPr lang="en-AU" dirty="0" smtClean="0"/>
              <a:t>to N=80 p:q view angles ordered by min(|p|+|q|)</a:t>
            </a:r>
            <a:endParaRPr lang="en-AU" dirty="0"/>
          </a:p>
        </p:txBody>
      </p:sp>
      <p:grpSp>
        <p:nvGrpSpPr>
          <p:cNvPr id="8" name="Group 7"/>
          <p:cNvGrpSpPr/>
          <p:nvPr>
            <p:custDataLst>
              <p:tags r:id="rId2"/>
            </p:custDataLst>
          </p:nvPr>
        </p:nvGrpSpPr>
        <p:grpSpPr>
          <a:xfrm>
            <a:off x="971600" y="1716404"/>
            <a:ext cx="7020780" cy="4637921"/>
            <a:chOff x="746575" y="1808820"/>
            <a:chExt cx="6615735" cy="4637921"/>
          </a:xfrm>
        </p:grpSpPr>
        <p:pic>
          <p:nvPicPr>
            <p:cNvPr id="3" name="Picture 2"/>
            <p:cNvPicPr>
              <a:picLocks noChangeAspect="1"/>
            </p:cNvPicPr>
            <p:nvPr>
              <p:custDataLst>
                <p:tags r:id="rId4"/>
              </p:custDataLst>
            </p:nvPr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6575" y="1808820"/>
              <a:ext cx="6615735" cy="4637921"/>
            </a:xfrm>
            <a:prstGeom prst="rect">
              <a:avLst/>
            </a:prstGeom>
          </p:spPr>
        </p:pic>
        <p:grpSp>
          <p:nvGrpSpPr>
            <p:cNvPr id="7" name="Group 6"/>
            <p:cNvGrpSpPr/>
            <p:nvPr/>
          </p:nvGrpSpPr>
          <p:grpSpPr>
            <a:xfrm>
              <a:off x="1016605" y="2213865"/>
              <a:ext cx="3105345" cy="4194757"/>
              <a:chOff x="1016605" y="2213865"/>
              <a:chExt cx="3105345" cy="4194757"/>
            </a:xfrm>
          </p:grpSpPr>
          <p:sp>
            <p:nvSpPr>
              <p:cNvPr id="4" name="TextBox 3"/>
              <p:cNvSpPr txBox="1"/>
              <p:nvPr>
                <p:custDataLst>
                  <p:tags r:id="rId5"/>
                </p:custDataLst>
              </p:nvPr>
            </p:nvSpPr>
            <p:spPr>
              <a:xfrm>
                <a:off x="3716905" y="6039290"/>
                <a:ext cx="40504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dirty="0" smtClean="0"/>
                  <a:t>N</a:t>
                </a:r>
                <a:endParaRPr lang="en-AU" dirty="0"/>
              </a:p>
            </p:txBody>
          </p:sp>
          <p:sp>
            <p:nvSpPr>
              <p:cNvPr id="5" name="TextBox 4"/>
              <p:cNvSpPr txBox="1"/>
              <p:nvPr>
                <p:custDataLst>
                  <p:tags r:id="rId6"/>
                </p:custDataLst>
              </p:nvPr>
            </p:nvSpPr>
            <p:spPr>
              <a:xfrm>
                <a:off x="1016605" y="2213865"/>
                <a:ext cx="738664" cy="2880319"/>
              </a:xfrm>
              <a:prstGeom prst="rect">
                <a:avLst/>
              </a:prstGeom>
              <a:noFill/>
            </p:spPr>
            <p:txBody>
              <a:bodyPr vert="vert270" wrap="square" rtlCol="0">
                <a:spAutoFit/>
              </a:bodyPr>
              <a:lstStyle/>
              <a:p>
                <a:r>
                  <a:rPr lang="en-AU" dirty="0" smtClean="0"/>
                  <a:t>Log(ghost volume)</a:t>
                </a:r>
              </a:p>
              <a:p>
                <a:endParaRPr lang="en-AU" dirty="0"/>
              </a:p>
            </p:txBody>
          </p:sp>
        </p:grp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07D86CED-A007-46EE-9BE2-56B556C294BC}" type="slidenum">
              <a:rPr lang="en-AU" smtClean="0"/>
              <a:t>21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364866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76545" y="278650"/>
            <a:ext cx="8229600" cy="945105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Ghost volumes for  </a:t>
            </a:r>
            <a:r>
              <a:rPr lang="en-AU" dirty="0" smtClean="0"/>
              <a:t>N=8 </a:t>
            </a:r>
            <a:r>
              <a:rPr lang="en-AU" dirty="0" smtClean="0"/>
              <a:t>to N=80 p:q view angles ordered by min(p</a:t>
            </a:r>
            <a:r>
              <a:rPr lang="en-AU" baseline="30000" dirty="0" smtClean="0"/>
              <a:t>2</a:t>
            </a:r>
            <a:r>
              <a:rPr lang="en-AU" dirty="0" smtClean="0"/>
              <a:t>+q</a:t>
            </a:r>
            <a:r>
              <a:rPr lang="en-AU" baseline="30000" dirty="0"/>
              <a:t>2</a:t>
            </a:r>
            <a:r>
              <a:rPr lang="en-AU" dirty="0" smtClean="0"/>
              <a:t>)</a:t>
            </a:r>
            <a:endParaRPr lang="en-AU" dirty="0"/>
          </a:p>
        </p:txBody>
      </p:sp>
      <p:grpSp>
        <p:nvGrpSpPr>
          <p:cNvPr id="9" name="Group 8"/>
          <p:cNvGrpSpPr/>
          <p:nvPr>
            <p:custDataLst>
              <p:tags r:id="rId2"/>
            </p:custDataLst>
          </p:nvPr>
        </p:nvGrpSpPr>
        <p:grpSpPr>
          <a:xfrm>
            <a:off x="971600" y="1538790"/>
            <a:ext cx="6975775" cy="4683901"/>
            <a:chOff x="1761905" y="1763815"/>
            <a:chExt cx="6095460" cy="4000500"/>
          </a:xfrm>
        </p:grpSpPr>
        <p:pic>
          <p:nvPicPr>
            <p:cNvPr id="6" name="Picture 5"/>
            <p:cNvPicPr>
              <a:picLocks noChangeAspect="1"/>
            </p:cNvPicPr>
            <p:nvPr>
              <p:custDataLst>
                <p:tags r:id="rId4"/>
              </p:custDataLst>
            </p:nvPr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1905" y="1763815"/>
              <a:ext cx="6095460" cy="4000500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>
              <p:custDataLst>
                <p:tags r:id="rId5"/>
              </p:custDataLst>
            </p:nvPr>
          </p:nvSpPr>
          <p:spPr>
            <a:xfrm>
              <a:off x="1961710" y="1763815"/>
              <a:ext cx="842608" cy="288031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AU" dirty="0" smtClean="0"/>
                <a:t>Log(ghost volume)</a:t>
              </a:r>
            </a:p>
            <a:p>
              <a:endParaRPr lang="en-AU" dirty="0"/>
            </a:p>
          </p:txBody>
        </p:sp>
        <p:sp>
          <p:nvSpPr>
            <p:cNvPr id="4" name="TextBox 3"/>
            <p:cNvSpPr txBox="1"/>
            <p:nvPr>
              <p:custDataLst>
                <p:tags r:id="rId6"/>
              </p:custDataLst>
            </p:nvPr>
          </p:nvSpPr>
          <p:spPr>
            <a:xfrm>
              <a:off x="4450460" y="5391697"/>
              <a:ext cx="4620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dirty="0" smtClean="0"/>
                <a:t>N</a:t>
              </a:r>
              <a:endParaRPr lang="en-AU" dirty="0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07D86CED-A007-46EE-9BE2-56B556C294BC}" type="slidenum">
              <a:rPr lang="en-AU" smtClean="0"/>
              <a:t>22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920870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199" y="305779"/>
            <a:ext cx="8390275" cy="1007985"/>
          </a:xfrm>
        </p:spPr>
        <p:txBody>
          <a:bodyPr>
            <a:normAutofit fontScale="90000"/>
          </a:bodyPr>
          <a:lstStyle/>
          <a:p>
            <a:pPr algn="l"/>
            <a:r>
              <a:rPr lang="en-AU" sz="3200" dirty="0" smtClean="0"/>
              <a:t>Minimal ghost volumes for  N= 8 to 80</a:t>
            </a:r>
            <a:r>
              <a:rPr lang="en-AU" sz="3200" dirty="0"/>
              <a:t> </a:t>
            </a:r>
            <a:r>
              <a:rPr lang="en-AU" sz="3200" dirty="0" smtClean="0"/>
              <a:t>are about 2 orders of magnitude smaller than those for ordered p:q sets</a:t>
            </a:r>
            <a:endParaRPr lang="en-AU" sz="32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81641268"/>
              </p:ext>
            </p:extLst>
          </p:nvPr>
        </p:nvGraphicFramePr>
        <p:xfrm>
          <a:off x="1961710" y="1133745"/>
          <a:ext cx="6388605" cy="5265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07D86CED-A007-46EE-9BE2-56B556C294BC}" type="slidenum">
              <a:rPr lang="en-AU" smtClean="0"/>
              <a:t>23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920870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130357"/>
            <a:ext cx="8480285" cy="634082"/>
          </a:xfrm>
        </p:spPr>
        <p:txBody>
          <a:bodyPr>
            <a:normAutofit fontScale="90000"/>
          </a:bodyPr>
          <a:lstStyle/>
          <a:p>
            <a:pPr algn="l"/>
            <a:r>
              <a:rPr lang="en-AU" sz="3600" dirty="0" smtClean="0">
                <a:solidFill>
                  <a:srgbClr val="FF0000"/>
                </a:solidFill>
              </a:rPr>
              <a:t>5 </a:t>
            </a:r>
            <a:r>
              <a:rPr lang="en-AU" sz="3600" dirty="0" smtClean="0">
                <a:solidFill>
                  <a:srgbClr val="7030A0"/>
                </a:solidFill>
              </a:rPr>
              <a:t> </a:t>
            </a:r>
            <a:r>
              <a:rPr lang="en-AU" sz="3600" dirty="0" smtClean="0"/>
              <a:t>Projection angles and their </a:t>
            </a:r>
            <a:r>
              <a:rPr lang="en-AU" sz="3600" dirty="0" err="1" smtClean="0"/>
              <a:t>Haros</a:t>
            </a:r>
            <a:r>
              <a:rPr lang="en-AU" sz="3600" dirty="0" smtClean="0"/>
              <a:t>/</a:t>
            </a:r>
            <a:r>
              <a:rPr lang="en-AU" sz="3600" dirty="0" err="1" smtClean="0"/>
              <a:t>Farey</a:t>
            </a:r>
            <a:r>
              <a:rPr lang="en-AU" sz="3600" dirty="0" smtClean="0"/>
              <a:t> a:b values</a:t>
            </a:r>
            <a:endParaRPr lang="en-AU" sz="3600" dirty="0"/>
          </a:p>
        </p:txBody>
      </p:sp>
      <p:sp>
        <p:nvSpPr>
          <p:cNvPr id="3" name="Rectangle 19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grpSp>
        <p:nvGrpSpPr>
          <p:cNvPr id="4" name="Group 1"/>
          <p:cNvGrpSpPr>
            <a:grpSpLocks noChangeAspect="1"/>
          </p:cNvGrpSpPr>
          <p:nvPr>
            <p:custDataLst>
              <p:tags r:id="rId3"/>
            </p:custDataLst>
          </p:nvPr>
        </p:nvGrpSpPr>
        <p:grpSpPr bwMode="auto">
          <a:xfrm>
            <a:off x="151866" y="773172"/>
            <a:ext cx="8785619" cy="6076540"/>
            <a:chOff x="5932" y="5132"/>
            <a:chExt cx="5466" cy="5819"/>
          </a:xfrm>
        </p:grpSpPr>
        <p:sp>
          <p:nvSpPr>
            <p:cNvPr id="5" name="AutoShape 18"/>
            <p:cNvSpPr>
              <a:spLocks noChangeAspect="1" noChangeArrowheads="1" noTextEdit="1"/>
            </p:cNvSpPr>
            <p:nvPr>
              <p:custDataLst>
                <p:tags r:id="rId5"/>
              </p:custDataLst>
            </p:nvPr>
          </p:nvSpPr>
          <p:spPr bwMode="auto">
            <a:xfrm>
              <a:off x="6050" y="5348"/>
              <a:ext cx="5040" cy="5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" name="Text Box 17"/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5932" y="8969"/>
              <a:ext cx="5466" cy="19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SimSun" pitchFamily="2" charset="-122"/>
                  <a:cs typeface="Times New Roman" pitchFamily="18" charset="0"/>
                </a:rPr>
                <a:t>The 2D </a:t>
              </a:r>
              <a:r>
                <a:rPr kumimoji="0" lang="en-AU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ea typeface="SimSun" pitchFamily="2" charset="-122"/>
                  <a:cs typeface="Times New Roman" pitchFamily="18" charset="0"/>
                </a:rPr>
                <a:t>Farey</a:t>
              </a:r>
              <a:r>
                <a:rPr kumimoji="0" lang="en-A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SimSun" pitchFamily="2" charset="-122"/>
                  <a:cs typeface="Times New Roman" pitchFamily="18" charset="0"/>
                </a:rPr>
                <a:t> points, (m, n): </a:t>
              </a:r>
              <a:r>
                <a:rPr kumimoji="0" lang="en-AU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ea typeface="SimSun" pitchFamily="2" charset="-122"/>
                  <a:cs typeface="Times New Roman" pitchFamily="18" charset="0"/>
                </a:rPr>
                <a:t>gcd</a:t>
              </a:r>
              <a:r>
                <a:rPr kumimoji="0" lang="en-A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SimSun" pitchFamily="2" charset="-122"/>
                  <a:cs typeface="Times New Roman" pitchFamily="18" charset="0"/>
                </a:rPr>
                <a:t>(m, n) = 1.</a:t>
              </a:r>
              <a:r>
                <a:rPr kumimoji="0" lang="en-AU" sz="2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SimSun" pitchFamily="2" charset="-122"/>
                  <a:cs typeface="Times New Roman" pitchFamily="18" charset="0"/>
                </a:rPr>
                <a:t> </a:t>
              </a:r>
              <a:r>
                <a:rPr kumimoji="0" lang="en-AU" sz="24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SimSun" pitchFamily="2" charset="-122"/>
                  <a:cs typeface="Times New Roman" pitchFamily="18" charset="0"/>
                </a:rPr>
                <a:t>The light grey </a:t>
              </a:r>
              <a:r>
                <a:rPr kumimoji="0" lang="en-AU" sz="2400" b="1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ea typeface="SimSun" pitchFamily="2" charset="-122"/>
                  <a:cs typeface="Times New Roman" pitchFamily="18" charset="0"/>
                </a:rPr>
                <a:t>Farey</a:t>
              </a:r>
              <a:r>
                <a:rPr kumimoji="0" lang="en-AU" sz="24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SimSun" pitchFamily="2" charset="-122"/>
                  <a:cs typeface="Times New Roman" pitchFamily="18" charset="0"/>
                </a:rPr>
                <a:t> points here lie between gradients 15:1 and 7:2</a:t>
              </a:r>
              <a:r>
                <a:rPr kumimoji="0" lang="en-A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SimSun" pitchFamily="2" charset="-122"/>
                  <a:cs typeface="Times New Roman" pitchFamily="18" charset="0"/>
                </a:rPr>
                <a:t>. We select either light grey or dark grey points from this lattice to synthesize discrete Radon band-pass filters. We</a:t>
              </a:r>
              <a:r>
                <a:rPr kumimoji="0" lang="en-AU" sz="2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SimSun" pitchFamily="2" charset="-122"/>
                  <a:cs typeface="Times New Roman" pitchFamily="18" charset="0"/>
                </a:rPr>
                <a:t> </a:t>
              </a:r>
              <a:r>
                <a:rPr kumimoji="0" lang="en-A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SimSun" pitchFamily="2" charset="-122"/>
                  <a:cs typeface="Times New Roman" pitchFamily="18" charset="0"/>
                </a:rPr>
                <a:t>use discrete projection vectors of length </a:t>
              </a:r>
              <a:r>
                <a:rPr kumimoji="0" lang="en-AU" sz="24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SimSun" pitchFamily="2" charset="-122"/>
                  <a:cs typeface="Times New Roman" pitchFamily="18" charset="0"/>
                </a:rPr>
                <a:t>less than some radius r</a:t>
              </a:r>
              <a:r>
                <a:rPr kumimoji="0" lang="en-AU" sz="2400" b="1" i="1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SimSun" pitchFamily="2" charset="-122"/>
                  <a:cs typeface="Times New Roman" pitchFamily="18" charset="0"/>
                </a:rPr>
                <a:t>1</a:t>
              </a:r>
              <a:r>
                <a:rPr kumimoji="0" lang="en-AU" sz="24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SimSun" pitchFamily="2" charset="-122"/>
                  <a:cs typeface="Times New Roman" pitchFamily="18" charset="0"/>
                </a:rPr>
                <a:t>, or those that have lengths between r</a:t>
              </a:r>
              <a:r>
                <a:rPr kumimoji="0" lang="en-AU" sz="2400" b="1" i="1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SimSun" pitchFamily="2" charset="-122"/>
                  <a:cs typeface="Times New Roman" pitchFamily="18" charset="0"/>
                </a:rPr>
                <a:t>1</a:t>
              </a:r>
              <a:r>
                <a:rPr kumimoji="0" lang="en-AU" sz="24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SimSun" pitchFamily="2" charset="-122"/>
                  <a:cs typeface="Times New Roman" pitchFamily="18" charset="0"/>
                </a:rPr>
                <a:t> and r</a:t>
              </a:r>
              <a:r>
                <a:rPr kumimoji="0" lang="en-AU" sz="2400" b="1" i="1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SimSun" pitchFamily="2" charset="-122"/>
                  <a:cs typeface="Times New Roman" pitchFamily="18" charset="0"/>
                </a:rPr>
                <a:t>2</a:t>
              </a:r>
              <a:endParaRPr kumimoji="0" lang="en-AU" sz="6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grpSp>
          <p:nvGrpSpPr>
            <p:cNvPr id="7" name="Group 2"/>
            <p:cNvGrpSpPr>
              <a:grpSpLocks/>
            </p:cNvGrpSpPr>
            <p:nvPr/>
          </p:nvGrpSpPr>
          <p:grpSpPr bwMode="auto">
            <a:xfrm>
              <a:off x="6543" y="5132"/>
              <a:ext cx="4404" cy="3835"/>
              <a:chOff x="6717" y="5377"/>
              <a:chExt cx="4055" cy="3553"/>
            </a:xfrm>
          </p:grpSpPr>
          <p:pic>
            <p:nvPicPr>
              <p:cNvPr id="3088" name="Picture 16" descr="DIC11farey_plot"/>
              <p:cNvPicPr>
                <a:picLocks noChangeAspect="1" noChangeArrowheads="1"/>
              </p:cNvPicPr>
              <p:nvPr>
                <p:custDataLst>
                  <p:tags r:id="rId7"/>
                </p:custDataLst>
              </p:nvPr>
            </p:nvPicPr>
            <p:blipFill>
              <a:blip r:embed="rId2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99" y="5818"/>
                <a:ext cx="2146" cy="2866"/>
              </a:xfrm>
              <a:prstGeom prst="rect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Text Box 15"/>
              <p:cNvSpPr txBox="1"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6717" y="5824"/>
                <a:ext cx="1037" cy="3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" name="Text Box 14"/>
              <p:cNvSpPr txBox="1">
                <a:spLocks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9591" y="5856"/>
                <a:ext cx="691" cy="3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AU" sz="2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SimSun" pitchFamily="2" charset="-122"/>
                    <a:cs typeface="Times New Roman" pitchFamily="18" charset="0"/>
                  </a:rPr>
                  <a:t>15:1</a:t>
                </a:r>
                <a:endParaRPr kumimoji="0" lang="en-AU" sz="4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" name="Text Box 13"/>
              <p:cNvSpPr txBox="1"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9564" y="6455"/>
                <a:ext cx="691" cy="3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AU" sz="2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SimSun" pitchFamily="2" charset="-122"/>
                    <a:cs typeface="Times New Roman" pitchFamily="18" charset="0"/>
                  </a:rPr>
                  <a:t>7:2</a:t>
                </a:r>
                <a:endParaRPr kumimoji="0" lang="en-AU" sz="4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Text Box 12"/>
              <p:cNvSpPr txBox="1"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6972" y="8390"/>
                <a:ext cx="864" cy="3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AU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Symbol" pitchFamily="18" charset="2"/>
                    <a:ea typeface="SimSun" pitchFamily="2" charset="-122"/>
                    <a:cs typeface="Times New Roman" pitchFamily="18" charset="0"/>
                  </a:rPr>
                  <a:t>q</a:t>
                </a:r>
                <a:r>
                  <a:rPr kumimoji="0" lang="en-AU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SimSun" pitchFamily="2" charset="-122"/>
                    <a:cs typeface="Times New Roman" pitchFamily="18" charset="0"/>
                  </a:rPr>
                  <a:t> = 0</a:t>
                </a:r>
                <a:r>
                  <a:rPr kumimoji="0" lang="en-AU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SimSun" pitchFamily="2" charset="-122"/>
                    <a:cs typeface="Arial" pitchFamily="34" charset="0"/>
                  </a:rPr>
                  <a:t>°</a:t>
                </a:r>
                <a:endParaRPr kumimoji="0" lang="en-AU" sz="4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" name="Text Box 11"/>
              <p:cNvSpPr txBox="1">
                <a:spLocks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9795" y="8342"/>
                <a:ext cx="977" cy="3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AU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Symbol" pitchFamily="18" charset="2"/>
                    <a:ea typeface="SimSun" pitchFamily="2" charset="-122"/>
                    <a:cs typeface="Times New Roman" pitchFamily="18" charset="0"/>
                  </a:rPr>
                  <a:t>q</a:t>
                </a:r>
                <a:r>
                  <a:rPr kumimoji="0" lang="en-AU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SimSun" pitchFamily="2" charset="-122"/>
                    <a:cs typeface="Times New Roman" pitchFamily="18" charset="0"/>
                  </a:rPr>
                  <a:t> = 45</a:t>
                </a:r>
                <a:r>
                  <a:rPr kumimoji="0" lang="en-AU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SimSun" pitchFamily="2" charset="-122"/>
                    <a:cs typeface="Arial" pitchFamily="34" charset="0"/>
                  </a:rPr>
                  <a:t>°</a:t>
                </a:r>
                <a:endParaRPr kumimoji="0" lang="en-A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" name="Text Box 10"/>
              <p:cNvSpPr txBox="1">
                <a:spLocks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9154" y="5420"/>
                <a:ext cx="976" cy="3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AU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Symbol" pitchFamily="18" charset="2"/>
                    <a:ea typeface="SimSun" pitchFamily="2" charset="-122"/>
                    <a:cs typeface="Times New Roman" pitchFamily="18" charset="0"/>
                  </a:rPr>
                  <a:t>q</a:t>
                </a:r>
                <a:r>
                  <a:rPr kumimoji="0" lang="en-AU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SimSun" pitchFamily="2" charset="-122"/>
                    <a:cs typeface="Times New Roman" pitchFamily="18" charset="0"/>
                  </a:rPr>
                  <a:t> = 90</a:t>
                </a:r>
                <a:r>
                  <a:rPr lang="en-AU" sz="2400" dirty="0">
                    <a:latin typeface="Arial" pitchFamily="34" charset="0"/>
                    <a:ea typeface="SimSun" pitchFamily="2" charset="-122"/>
                    <a:cs typeface="Arial" pitchFamily="34" charset="0"/>
                  </a:rPr>
                  <a:t>°</a:t>
                </a:r>
                <a:endParaRPr kumimoji="0" lang="en-A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Line 9"/>
              <p:cNvSpPr>
                <a:spLocks noChangeShapeType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7576" y="8418"/>
                <a:ext cx="1" cy="512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5" name="Text Box 8"/>
              <p:cNvSpPr txBox="1"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7062" y="5434"/>
                <a:ext cx="864" cy="3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AU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SimSun" pitchFamily="2" charset="-122"/>
                    <a:cs typeface="Times New Roman" pitchFamily="18" charset="0"/>
                  </a:rPr>
                  <a:t>(0, 0)</a:t>
                </a:r>
                <a:endParaRPr kumimoji="0" lang="en-AU" sz="4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" name="Line 7"/>
              <p:cNvSpPr>
                <a:spLocks noChangeShapeType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9692" y="8574"/>
                <a:ext cx="207" cy="293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7" name="Line 6"/>
              <p:cNvSpPr>
                <a:spLocks noChangeShapeType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9589" y="5818"/>
                <a:ext cx="383" cy="1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8" name="Arc 5"/>
              <p:cNvSpPr>
                <a:spLocks/>
              </p:cNvSpPr>
              <p:nvPr>
                <p:custDataLst>
                  <p:tags r:id="rId18"/>
                </p:custDataLst>
              </p:nvPr>
            </p:nvSpPr>
            <p:spPr bwMode="auto">
              <a:xfrm rot="5400000">
                <a:off x="7320" y="6097"/>
                <a:ext cx="1352" cy="79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9" name="Arc 4"/>
              <p:cNvSpPr>
                <a:spLocks/>
              </p:cNvSpPr>
              <p:nvPr>
                <p:custDataLst>
                  <p:tags r:id="rId19"/>
                </p:custDataLst>
              </p:nvPr>
            </p:nvSpPr>
            <p:spPr bwMode="auto">
              <a:xfrm rot="5400000">
                <a:off x="7319" y="6098"/>
                <a:ext cx="1082" cy="52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20" name="Text Box 3"/>
              <p:cNvSpPr txBox="1">
                <a:spLocks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7836" y="5377"/>
                <a:ext cx="864" cy="3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AU" sz="2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SimSun" pitchFamily="2" charset="-122"/>
                    <a:cs typeface="Times New Roman" pitchFamily="18" charset="0"/>
                  </a:rPr>
                  <a:t>r</a:t>
                </a:r>
                <a:r>
                  <a:rPr kumimoji="0" lang="en-AU" sz="2400" b="1" i="0" u="none" strike="noStrike" cap="none" normalizeH="0" baseline="-3000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SimSun" pitchFamily="2" charset="-122"/>
                    <a:cs typeface="Times New Roman" pitchFamily="18" charset="0"/>
                  </a:rPr>
                  <a:t>1</a:t>
                </a:r>
                <a:r>
                  <a:rPr kumimoji="0" lang="en-AU" sz="2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SimSun" pitchFamily="2" charset="-122"/>
                    <a:cs typeface="Times New Roman" pitchFamily="18" charset="0"/>
                  </a:rPr>
                  <a:t>  r</a:t>
                </a:r>
                <a:r>
                  <a:rPr kumimoji="0" lang="en-AU" sz="2400" b="1" i="0" u="none" strike="noStrike" cap="none" normalizeH="0" baseline="-3000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SimSun" pitchFamily="2" charset="-122"/>
                    <a:cs typeface="Times New Roman" pitchFamily="18" charset="0"/>
                  </a:rPr>
                  <a:t>2</a:t>
                </a:r>
                <a:endParaRPr kumimoji="0" lang="en-AU" sz="4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21" name="Slide Number Placeholder 20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3413A550-59E8-4AC7-9D6F-14FE2E0BE400}" type="slidenum">
              <a:rPr lang="en-AU" smtClean="0"/>
              <a:t>24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170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4638"/>
            <a:ext cx="4384830" cy="769097"/>
          </a:xfrm>
        </p:spPr>
        <p:txBody>
          <a:bodyPr>
            <a:normAutofit fontScale="90000"/>
          </a:bodyPr>
          <a:lstStyle/>
          <a:p>
            <a:pPr algn="l"/>
            <a:r>
              <a:rPr lang="en-AU" sz="3600" dirty="0" smtClean="0">
                <a:solidFill>
                  <a:srgbClr val="7030A0"/>
                </a:solidFill>
              </a:rPr>
              <a:t>Oriented functions in ‘continuous’ space</a:t>
            </a:r>
            <a:endParaRPr lang="en-AU" sz="3600" dirty="0">
              <a:solidFill>
                <a:srgbClr val="7030A0"/>
              </a:solidFill>
            </a:endParaRPr>
          </a:p>
        </p:txBody>
      </p:sp>
      <p:sp>
        <p:nvSpPr>
          <p:cNvPr id="3" name="Rectangle 12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pic>
        <p:nvPicPr>
          <p:cNvPr id="6150" name="Picture 6" descr="goosens_3_122x122_radon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9947" y="323655"/>
            <a:ext cx="3227468" cy="1556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goosens_3_122x122_radon_maxabs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6996" y="1943835"/>
            <a:ext cx="4185464" cy="1556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goosens_3_122x122_zeromean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65" y="1133744"/>
            <a:ext cx="2094447" cy="209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laguerre_fft_abs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121" y="3670029"/>
            <a:ext cx="2098891" cy="2099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>
            <p:custDataLst>
              <p:tags r:id="rId7"/>
            </p:custDataLst>
          </p:nvPr>
        </p:nvSpPr>
        <p:spPr>
          <a:xfrm>
            <a:off x="2996825" y="3474005"/>
            <a:ext cx="59406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AU" sz="2400" b="1" dirty="0" smtClean="0">
                <a:ea typeface="SimSun" pitchFamily="2" charset="-122"/>
                <a:cs typeface="Times New Roman" pitchFamily="18" charset="0"/>
              </a:rPr>
              <a:t>Left: 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An oriented </a:t>
            </a:r>
            <a:r>
              <a:rPr kumimoji="0" lang="en-AU" sz="2400" b="1" i="1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ea typeface="SimSun" pitchFamily="2" charset="-122"/>
                <a:cs typeface="Times New Roman" pitchFamily="18" charset="0"/>
              </a:rPr>
              <a:t>Laguerre</a:t>
            </a:r>
            <a:r>
              <a:rPr kumimoji="0" lang="en-AU" sz="2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ea typeface="SimSun" pitchFamily="2" charset="-122"/>
                <a:cs typeface="Times New Roman" pitchFamily="18" charset="0"/>
              </a:rPr>
              <a:t>-Gauss function 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of fourth order,</a:t>
            </a:r>
            <a:r>
              <a:rPr kumimoji="0" lang="en-A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 below: 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The magnitude of the Fourier transform,</a:t>
            </a:r>
            <a:r>
              <a:rPr kumimoji="0" lang="en-A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 centred zero frequency</a:t>
            </a:r>
          </a:p>
          <a:p>
            <a:pPr lvl="0"/>
            <a:r>
              <a:rPr lang="en-AU" sz="2400" b="1" dirty="0" smtClean="0">
                <a:ea typeface="SimSun" pitchFamily="2" charset="-122"/>
                <a:cs typeface="Times New Roman" pitchFamily="18" charset="0"/>
              </a:rPr>
              <a:t>Right:</a:t>
            </a:r>
            <a:r>
              <a:rPr lang="en-AU" sz="2400" dirty="0" smtClean="0"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The equal angle (1 degree stepped), “continuous” Radon transform, R(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ea typeface="SimSun" pitchFamily="2" charset="-122"/>
                <a:cs typeface="Times New Roman" pitchFamily="18" charset="0"/>
              </a:rPr>
              <a:t>r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, 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ea typeface="SimSun" pitchFamily="2" charset="-122"/>
                <a:cs typeface="Times New Roman" pitchFamily="18" charset="0"/>
              </a:rPr>
              <a:t>q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) of the shape</a:t>
            </a:r>
            <a:r>
              <a:rPr kumimoji="0" lang="en-A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 at top left</a:t>
            </a:r>
            <a:r>
              <a:rPr lang="en-AU" sz="2400" dirty="0" smtClean="0">
                <a:ea typeface="SimSun" pitchFamily="2" charset="-122"/>
                <a:cs typeface="Times New Roman" pitchFamily="18" charset="0"/>
              </a:rPr>
              <a:t>, below, 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The maximum of the absolute value of the Radon space, plotted as a function of the projection angle, 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ea typeface="SimSun" pitchFamily="2" charset="-122"/>
                <a:cs typeface="Times New Roman" pitchFamily="18" charset="0"/>
              </a:rPr>
              <a:t>q</a:t>
            </a:r>
            <a:endParaRPr kumimoji="0" lang="en-A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ymbol" pitchFamily="18" charset="2"/>
              <a:cs typeface="Arial" pitchFamily="34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3413A550-59E8-4AC7-9D6F-14FE2E0BE400}" type="slidenum">
              <a:rPr lang="en-AU" smtClean="0"/>
              <a:t>25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021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12195" y="152401"/>
            <a:ext cx="8229600" cy="733664"/>
          </a:xfrm>
        </p:spPr>
        <p:txBody>
          <a:bodyPr>
            <a:normAutofit fontScale="90000"/>
          </a:bodyPr>
          <a:lstStyle/>
          <a:p>
            <a:pPr algn="l"/>
            <a:r>
              <a:rPr lang="en-AU" sz="3600" dirty="0" smtClean="0">
                <a:solidFill>
                  <a:srgbClr val="7030A0"/>
                </a:solidFill>
              </a:rPr>
              <a:t>Oriented zero-sums: </a:t>
            </a:r>
            <a:r>
              <a:rPr lang="en-AU" sz="3600" dirty="0">
                <a:solidFill>
                  <a:srgbClr val="7030A0"/>
                </a:solidFill>
              </a:rPr>
              <a:t>E</a:t>
            </a:r>
            <a:r>
              <a:rPr lang="en-AU" sz="3600" dirty="0" smtClean="0">
                <a:solidFill>
                  <a:srgbClr val="7030A0"/>
                </a:solidFill>
              </a:rPr>
              <a:t>xample 1, shown in real and FFT space</a:t>
            </a:r>
            <a:endParaRPr lang="en-AU" sz="3600" dirty="0">
              <a:solidFill>
                <a:srgbClr val="7030A0"/>
              </a:solidFill>
            </a:endParaRPr>
          </a:p>
        </p:txBody>
      </p:sp>
      <p:sp>
        <p:nvSpPr>
          <p:cNvPr id="3" name="Rectangle 1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sp>
        <p:nvSpPr>
          <p:cNvPr id="6" name="Text Box 11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778739" y="4721926"/>
            <a:ext cx="5483442" cy="1663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Group 2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2228044" y="946685"/>
            <a:ext cx="4597902" cy="3775241"/>
            <a:chOff x="1566" y="6437"/>
            <a:chExt cx="3728" cy="3363"/>
          </a:xfrm>
        </p:grpSpPr>
        <p:pic>
          <p:nvPicPr>
            <p:cNvPr id="4102" name="Picture 6" descr="dic11_0t1_1t0_19_unwtd_ghost"/>
            <p:cNvPicPr>
              <a:picLocks noChangeAspect="1" noChangeArrowheads="1"/>
            </p:cNvPicPr>
            <p:nvPr>
              <p:custDataLst>
                <p:tags r:id="rId11"/>
              </p:custDataLst>
            </p:nvPr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66" y="6440"/>
              <a:ext cx="1676" cy="16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01" name="Picture 5" descr="dci11_0t1_1t0_19_unwtd_fft_abs"/>
            <p:cNvPicPr>
              <a:picLocks noChangeAspect="1" noChangeArrowheads="1"/>
            </p:cNvPicPr>
            <p:nvPr>
              <p:custDataLst>
                <p:tags r:id="rId12"/>
              </p:custDataLst>
            </p:nvPr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1" y="6437"/>
              <a:ext cx="1653" cy="16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00" name="Picture 4" descr="dic11_0t1_1t0_19_unwtd_fft_real"/>
            <p:cNvPicPr>
              <a:picLocks noChangeAspect="1" noChangeArrowheads="1"/>
            </p:cNvPicPr>
            <p:nvPr>
              <p:custDataLst>
                <p:tags r:id="rId13"/>
              </p:custDataLst>
            </p:nvPr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9" y="8147"/>
              <a:ext cx="1653" cy="16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Picture 3" descr="dic11_0t1_1t0-19_unwtd_fft_imag"/>
            <p:cNvPicPr>
              <a:picLocks noChangeAspect="1" noChangeArrowheads="1"/>
            </p:cNvPicPr>
            <p:nvPr>
              <p:custDataLst>
                <p:tags r:id="rId14"/>
              </p:custDataLst>
            </p:nvPr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1" y="8147"/>
              <a:ext cx="1653" cy="16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Rectangle 11"/>
          <p:cNvSpPr/>
          <p:nvPr>
            <p:custDataLst>
              <p:tags r:id="rId5"/>
            </p:custDataLst>
          </p:nvPr>
        </p:nvSpPr>
        <p:spPr>
          <a:xfrm>
            <a:off x="521550" y="4730368"/>
            <a:ext cx="801089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AU" sz="2400" b="1" dirty="0" smtClean="0">
                <a:ea typeface="SimSun" pitchFamily="2" charset="-122"/>
                <a:cs typeface="Times New Roman" pitchFamily="18" charset="0"/>
              </a:rPr>
              <a:t>Top Left: 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A ghost shape with a </a:t>
            </a:r>
            <a:r>
              <a:rPr kumimoji="0" lang="en-AU" sz="2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ea typeface="SimSun" pitchFamily="2" charset="-122"/>
                <a:cs typeface="Times New Roman" pitchFamily="18" charset="0"/>
              </a:rPr>
              <a:t>48x48 pixel footprint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, intensity </a:t>
            </a:r>
            <a:r>
              <a:rPr kumimoji="0" lang="en-A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-32 ≤ g ≤ 32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, made from discrete projections using the </a:t>
            </a:r>
            <a:r>
              <a:rPr kumimoji="0" lang="en-A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ea typeface="SimSun" pitchFamily="2" charset="-122"/>
                <a:cs typeface="Times New Roman" pitchFamily="18" charset="0"/>
              </a:rPr>
              <a:t>19 shortest vectors that vanishes when projected over the discrete angles. 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Positive values are white, grey is zero and black is negative.</a:t>
            </a:r>
            <a:r>
              <a:rPr kumimoji="0" lang="en-A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 Zero frequencies</a:t>
            </a:r>
            <a:r>
              <a:rPr kumimoji="0" lang="en-A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 are 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centred</a:t>
            </a:r>
            <a:endParaRPr kumimoji="0" lang="en-A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3413A550-59E8-4AC7-9D6F-14FE2E0BE400}" type="slidenum">
              <a:rPr lang="en-AU" smtClean="0"/>
              <a:t>26</a:t>
            </a:fld>
            <a:endParaRPr lang="en-AU"/>
          </a:p>
        </p:txBody>
      </p:sp>
      <p:sp>
        <p:nvSpPr>
          <p:cNvPr id="8" name="TextBox 7"/>
          <p:cNvSpPr txBox="1"/>
          <p:nvPr>
            <p:custDataLst>
              <p:tags r:id="rId7"/>
            </p:custDataLst>
          </p:nvPr>
        </p:nvSpPr>
        <p:spPr>
          <a:xfrm>
            <a:off x="791580" y="1403775"/>
            <a:ext cx="1305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smtClean="0"/>
              <a:t>I(x, y)</a:t>
            </a:r>
            <a:endParaRPr lang="en-AU" sz="2800" dirty="0"/>
          </a:p>
        </p:txBody>
      </p:sp>
      <p:sp>
        <p:nvSpPr>
          <p:cNvPr id="15" name="TextBox 14"/>
          <p:cNvSpPr txBox="1"/>
          <p:nvPr>
            <p:custDataLst>
              <p:tags r:id="rId8"/>
            </p:custDataLst>
          </p:nvPr>
        </p:nvSpPr>
        <p:spPr>
          <a:xfrm>
            <a:off x="6822250" y="1403775"/>
            <a:ext cx="1845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>
                <a:solidFill>
                  <a:srgbClr val="7030A0"/>
                </a:solidFill>
              </a:rPr>
              <a:t>a</a:t>
            </a:r>
            <a:r>
              <a:rPr lang="en-AU" sz="2800" dirty="0" smtClean="0">
                <a:solidFill>
                  <a:srgbClr val="7030A0"/>
                </a:solidFill>
              </a:rPr>
              <a:t>bs</a:t>
            </a:r>
            <a:r>
              <a:rPr lang="en-AU" sz="2800" dirty="0" smtClean="0"/>
              <a:t>(F(u, v))</a:t>
            </a:r>
            <a:endParaRPr lang="en-AU" sz="2800" dirty="0"/>
          </a:p>
        </p:txBody>
      </p:sp>
      <p:sp>
        <p:nvSpPr>
          <p:cNvPr id="16" name="TextBox 15"/>
          <p:cNvSpPr txBox="1"/>
          <p:nvPr>
            <p:custDataLst>
              <p:tags r:id="rId9"/>
            </p:custDataLst>
          </p:nvPr>
        </p:nvSpPr>
        <p:spPr>
          <a:xfrm>
            <a:off x="341530" y="3383995"/>
            <a:ext cx="19148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smtClean="0">
                <a:solidFill>
                  <a:srgbClr val="7030A0"/>
                </a:solidFill>
              </a:rPr>
              <a:t>real</a:t>
            </a:r>
            <a:r>
              <a:rPr lang="en-AU" sz="2800" dirty="0" smtClean="0"/>
              <a:t>(F(u, </a:t>
            </a:r>
            <a:r>
              <a:rPr lang="en-AU" sz="2800" dirty="0"/>
              <a:t>v</a:t>
            </a:r>
            <a:r>
              <a:rPr lang="en-AU" sz="2800" dirty="0" smtClean="0"/>
              <a:t>))</a:t>
            </a:r>
            <a:endParaRPr lang="en-AU" sz="2800" dirty="0"/>
          </a:p>
        </p:txBody>
      </p:sp>
      <p:sp>
        <p:nvSpPr>
          <p:cNvPr id="17" name="TextBox 16"/>
          <p:cNvSpPr txBox="1"/>
          <p:nvPr>
            <p:custDataLst>
              <p:tags r:id="rId10"/>
            </p:custDataLst>
          </p:nvPr>
        </p:nvSpPr>
        <p:spPr>
          <a:xfrm>
            <a:off x="6822250" y="3383995"/>
            <a:ext cx="2070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err="1" smtClean="0">
                <a:solidFill>
                  <a:srgbClr val="7030A0"/>
                </a:solidFill>
              </a:rPr>
              <a:t>imag</a:t>
            </a:r>
            <a:r>
              <a:rPr lang="en-AU" sz="2800" dirty="0" smtClean="0"/>
              <a:t>(F(u, </a:t>
            </a:r>
            <a:r>
              <a:rPr lang="en-AU" sz="2800" dirty="0"/>
              <a:t>v</a:t>
            </a:r>
            <a:r>
              <a:rPr lang="en-AU" sz="2800" dirty="0" smtClean="0"/>
              <a:t>))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148740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199" y="152400"/>
            <a:ext cx="8480285" cy="936340"/>
          </a:xfrm>
        </p:spPr>
        <p:txBody>
          <a:bodyPr>
            <a:normAutofit/>
          </a:bodyPr>
          <a:lstStyle/>
          <a:p>
            <a:pPr algn="l"/>
            <a:r>
              <a:rPr lang="en-AU" sz="3600" dirty="0" smtClean="0">
                <a:solidFill>
                  <a:srgbClr val="7030A0"/>
                </a:solidFill>
              </a:rPr>
              <a:t>Radon projection of discrete ghosts</a:t>
            </a:r>
            <a:endParaRPr lang="en-AU" sz="3600" dirty="0">
              <a:solidFill>
                <a:srgbClr val="7030A0"/>
              </a:solidFill>
            </a:endParaRPr>
          </a:p>
        </p:txBody>
      </p:sp>
      <p:sp>
        <p:nvSpPr>
          <p:cNvPr id="3" name="Rectangle 1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sp>
        <p:nvSpPr>
          <p:cNvPr id="5" name="AutoShape 14"/>
          <p:cNvSpPr>
            <a:spLocks noChangeAspect="1" noChangeArrowheads="1" noTextEdit="1"/>
          </p:cNvSpPr>
          <p:nvPr>
            <p:custDataLst>
              <p:tags r:id="rId3"/>
            </p:custDataLst>
          </p:nvPr>
        </p:nvSpPr>
        <p:spPr bwMode="auto">
          <a:xfrm>
            <a:off x="4301399" y="-121015"/>
            <a:ext cx="3581160" cy="6561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pSp>
        <p:nvGrpSpPr>
          <p:cNvPr id="11" name="Group 6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691827" y="1268761"/>
            <a:ext cx="3902675" cy="3285364"/>
            <a:chOff x="1360" y="10468"/>
            <a:chExt cx="3763" cy="1654"/>
          </a:xfrm>
        </p:grpSpPr>
        <p:pic>
          <p:nvPicPr>
            <p:cNvPr id="5131" name="Picture 11" descr="dic11_0t1_1t0_19_unwtd_radon"/>
            <p:cNvPicPr>
              <a:picLocks noChangeAspect="1" noChangeArrowheads="1"/>
            </p:cNvPicPr>
            <p:nvPr>
              <p:custDataLst>
                <p:tags r:id="rId9"/>
              </p:custDataLst>
            </p:nvPr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1" y="10468"/>
              <a:ext cx="3762" cy="16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 Box 10"/>
            <p:cNvSpPr txBox="1"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1418" y="10468"/>
              <a:ext cx="1210" cy="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SimSun" pitchFamily="2" charset="-122"/>
                  <a:cs typeface="Times New Roman" pitchFamily="18" charset="0"/>
                </a:rPr>
                <a:t>R(</a:t>
              </a:r>
              <a:r>
                <a:rPr kumimoji="0" lang="en-A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SimSun" pitchFamily="2" charset="-122"/>
                  <a:cs typeface="Times New Roman" pitchFamily="18" charset="0"/>
                </a:rPr>
                <a:t>r</a:t>
              </a:r>
              <a:r>
                <a:rPr kumimoji="0" lang="en-A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SimSun" pitchFamily="2" charset="-122"/>
                  <a:cs typeface="Times New Roman" pitchFamily="18" charset="0"/>
                </a:rPr>
                <a:t>, </a:t>
              </a:r>
              <a:r>
                <a:rPr kumimoji="0" lang="en-A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SimSun" pitchFamily="2" charset="-122"/>
                  <a:cs typeface="Times New Roman" pitchFamily="18" charset="0"/>
                </a:rPr>
                <a:t>q</a:t>
              </a:r>
              <a:r>
                <a:rPr kumimoji="0" lang="en-A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SimSun" pitchFamily="2" charset="-122"/>
                  <a:cs typeface="Times New Roman" pitchFamily="18" charset="0"/>
                </a:rPr>
                <a:t>)</a:t>
              </a:r>
              <a:endParaRPr kumimoji="0" lang="en-A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Line 9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 flipV="1">
              <a:off x="1360" y="10468"/>
              <a:ext cx="1" cy="165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4" name="Line 8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>
              <a:off x="1361" y="12121"/>
              <a:ext cx="3762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5" name="Text Box 7"/>
            <p:cNvSpPr txBox="1"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4531" y="11731"/>
              <a:ext cx="585" cy="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SimSun" pitchFamily="2" charset="-122"/>
                  <a:cs typeface="Times New Roman" pitchFamily="18" charset="0"/>
                </a:rPr>
                <a:t>q</a:t>
              </a:r>
              <a:endParaRPr kumimoji="0" lang="en-A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5124" name="Picture 4" descr="dic11_0t1_1t0_19_unwtd_maxabsR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3569" y="953725"/>
            <a:ext cx="4013896" cy="4005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Box 13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42865" y="4689140"/>
            <a:ext cx="8385042" cy="1980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Left: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 The “continuous” Radon projective transform, R(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ea typeface="SimSun" pitchFamily="2" charset="-122"/>
                <a:cs typeface="Times New Roman" pitchFamily="18" charset="0"/>
              </a:rPr>
              <a:t>r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, 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ea typeface="SimSun" pitchFamily="2" charset="-122"/>
                <a:cs typeface="Times New Roman" pitchFamily="18" charset="0"/>
              </a:rPr>
              <a:t>q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), of the previous shape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2400" b="1" dirty="0" smtClean="0">
                <a:ea typeface="SimSun" pitchFamily="2" charset="-122"/>
                <a:cs typeface="Times New Roman" pitchFamily="18" charset="0"/>
              </a:rPr>
              <a:t>Right:</a:t>
            </a:r>
            <a:r>
              <a:rPr lang="en-AU" sz="2400" dirty="0" smtClean="0"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The maximum of the absolute value of R, plotted as a function of the projection angle, 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ea typeface="SimSun" pitchFamily="2" charset="-122"/>
                <a:cs typeface="Times New Roman" pitchFamily="18" charset="0"/>
              </a:rPr>
              <a:t>q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. Note the small, but non-zero oscillations above 90°(arrowed)</a:t>
            </a:r>
            <a:endParaRPr kumimoji="0" lang="en-A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cxnSp>
        <p:nvCxnSpPr>
          <p:cNvPr id="18" name="Straight Arrow Connector 17"/>
          <p:cNvCxnSpPr/>
          <p:nvPr>
            <p:custDataLst>
              <p:tags r:id="rId7"/>
            </p:custDataLst>
          </p:nvPr>
        </p:nvCxnSpPr>
        <p:spPr>
          <a:xfrm>
            <a:off x="7632340" y="3159967"/>
            <a:ext cx="0" cy="10341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Slide Number Placeholder 19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3413A550-59E8-4AC7-9D6F-14FE2E0BE400}" type="slidenum">
              <a:rPr lang="en-AU" smtClean="0"/>
              <a:t>27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798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4637"/>
            <a:ext cx="2899665" cy="859107"/>
          </a:xfrm>
        </p:spPr>
        <p:txBody>
          <a:bodyPr>
            <a:noAutofit/>
          </a:bodyPr>
          <a:lstStyle/>
          <a:p>
            <a:pPr algn="l"/>
            <a:r>
              <a:rPr lang="en-AU" sz="3600" dirty="0" smtClean="0">
                <a:solidFill>
                  <a:srgbClr val="7030A0"/>
                </a:solidFill>
              </a:rPr>
              <a:t>2</a:t>
            </a:r>
            <a:r>
              <a:rPr lang="en-AU" sz="3600" baseline="30000" dirty="0" smtClean="0">
                <a:solidFill>
                  <a:srgbClr val="7030A0"/>
                </a:solidFill>
              </a:rPr>
              <a:t>nd</a:t>
            </a:r>
            <a:r>
              <a:rPr lang="en-AU" sz="3600" dirty="0" smtClean="0">
                <a:solidFill>
                  <a:srgbClr val="7030A0"/>
                </a:solidFill>
              </a:rPr>
              <a:t> discrete example:</a:t>
            </a:r>
            <a:endParaRPr lang="en-AU" sz="3600" dirty="0">
              <a:solidFill>
                <a:srgbClr val="7030A0"/>
              </a:solidFill>
            </a:endParaRPr>
          </a:p>
        </p:txBody>
      </p:sp>
      <p:sp>
        <p:nvSpPr>
          <p:cNvPr id="3" name="Rectangle 1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grpSp>
        <p:nvGrpSpPr>
          <p:cNvPr id="6" name="Group 10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4626235" y="361678"/>
            <a:ext cx="3681181" cy="1322568"/>
            <a:chOff x="6989" y="3566"/>
            <a:chExt cx="3477" cy="2083"/>
          </a:xfrm>
        </p:grpSpPr>
        <p:pic>
          <p:nvPicPr>
            <p:cNvPr id="7184" name="Picture 16" descr="DIC11_fig2_radon_76_84"/>
            <p:cNvPicPr>
              <a:picLocks noChangeAspect="1" noChangeArrowheads="1"/>
            </p:cNvPicPr>
            <p:nvPr>
              <p:custDataLst>
                <p:tags r:id="rId9"/>
              </p:custDataLst>
            </p:nvPr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89" y="3566"/>
              <a:ext cx="3477" cy="2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Line 15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>
              <a:off x="6989" y="5644"/>
              <a:ext cx="3477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3" name="Line 14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 flipV="1">
              <a:off x="6989" y="3592"/>
              <a:ext cx="0" cy="205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5" name="Text Box 12"/>
            <p:cNvSpPr txBox="1"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9782" y="5136"/>
              <a:ext cx="684" cy="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SimSun" pitchFamily="2" charset="-122"/>
                  <a:cs typeface="Times New Roman" pitchFamily="18" charset="0"/>
                </a:rPr>
                <a:t>q</a:t>
              </a:r>
              <a:endParaRPr kumimoji="0" lang="en-A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 Box 11"/>
            <p:cNvSpPr txBox="1"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7103" y="3649"/>
              <a:ext cx="1408" cy="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SimSun" pitchFamily="2" charset="-122"/>
                  <a:cs typeface="Times New Roman" pitchFamily="18" charset="0"/>
                </a:rPr>
                <a:t>R(</a:t>
              </a:r>
              <a:r>
                <a:rPr kumimoji="0" lang="en-AU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SimSun" pitchFamily="2" charset="-122"/>
                  <a:cs typeface="Times New Roman" pitchFamily="18" charset="0"/>
                </a:rPr>
                <a:t>r</a:t>
              </a:r>
              <a:r>
                <a:rPr kumimoji="0" lang="en-AU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SimSun" pitchFamily="2" charset="-122"/>
                  <a:cs typeface="Times New Roman" pitchFamily="18" charset="0"/>
                </a:rPr>
                <a:t>, </a:t>
              </a:r>
              <a:r>
                <a:rPr kumimoji="0" lang="en-AU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SimSun" pitchFamily="2" charset="-122"/>
                  <a:cs typeface="Times New Roman" pitchFamily="18" charset="0"/>
                </a:rPr>
                <a:t>q</a:t>
              </a:r>
              <a:r>
                <a:rPr kumimoji="0" lang="en-AU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SimSun" pitchFamily="2" charset="-122"/>
                  <a:cs typeface="Times New Roman" pitchFamily="18" charset="0"/>
                </a:rPr>
                <a:t>)</a:t>
              </a:r>
              <a:endParaRPr kumimoji="0" lang="en-A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7177" name="Picture 9" descr="DIC11_fig2_74_86_D50_70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2498" y="1708747"/>
            <a:ext cx="4729973" cy="2022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g20_d50-70_1102_fft_abs_zoomed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585" y="2213865"/>
            <a:ext cx="2244090" cy="1302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g20_D50-70_1102_zoomed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585" y="1403775"/>
            <a:ext cx="2244090" cy="609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 Box 6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06515" y="3609020"/>
            <a:ext cx="8595955" cy="3113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2400" b="1" dirty="0" smtClean="0">
                <a:ea typeface="SimSun" pitchFamily="2" charset="-122"/>
                <a:cs typeface="Times New Roman" pitchFamily="18" charset="0"/>
              </a:rPr>
              <a:t>Left: 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g(x, y) made from the </a:t>
            </a:r>
            <a:r>
              <a:rPr kumimoji="0" lang="en-AU" sz="2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ea typeface="SimSun" pitchFamily="2" charset="-122"/>
                <a:cs typeface="Times New Roman" pitchFamily="18" charset="0"/>
              </a:rPr>
              <a:t>50</a:t>
            </a:r>
            <a:r>
              <a:rPr kumimoji="0" lang="en-AU" sz="2400" b="1" i="1" u="none" strike="noStrike" cap="none" normalizeH="0" baseline="30000" dirty="0" smtClean="0">
                <a:ln>
                  <a:noFill/>
                </a:ln>
                <a:solidFill>
                  <a:srgbClr val="7030A0"/>
                </a:solidFill>
                <a:effectLst/>
                <a:ea typeface="SimSun" pitchFamily="2" charset="-122"/>
                <a:cs typeface="Times New Roman" pitchFamily="18" charset="0"/>
              </a:rPr>
              <a:t>th</a:t>
            </a:r>
            <a:r>
              <a:rPr kumimoji="0" lang="en-AU" sz="2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ea typeface="SimSun" pitchFamily="2" charset="-122"/>
                <a:cs typeface="Times New Roman" pitchFamily="18" charset="0"/>
              </a:rPr>
              <a:t> through to the 70th shortest vectors 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covering the angle range </a:t>
            </a:r>
            <a:r>
              <a:rPr kumimoji="0" lang="en-A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ea typeface="SimSun" pitchFamily="2" charset="-122"/>
                <a:cs typeface="Times New Roman" pitchFamily="18" charset="0"/>
              </a:rPr>
              <a:t>74-86</a:t>
            </a:r>
            <a:r>
              <a:rPr kumimoji="0" lang="en-A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ea typeface="SimSun" pitchFamily="2" charset="-122"/>
                <a:cs typeface="Arial" pitchFamily="34" charset="0"/>
              </a:rPr>
              <a:t>°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Arial" pitchFamily="34" charset="0"/>
              </a:rPr>
              <a:t> 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(using vectors </a:t>
            </a:r>
            <a:r>
              <a:rPr kumimoji="0" lang="en-A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23:2 to 27:7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). The intensity ranges from -1102 to +1102. The footprint of this ghost is </a:t>
            </a:r>
            <a:r>
              <a:rPr kumimoji="0" lang="en-AU" sz="2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ea typeface="SimSun" pitchFamily="2" charset="-122"/>
                <a:cs typeface="Times New Roman" pitchFamily="18" charset="0"/>
              </a:rPr>
              <a:t>447x85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 pixels,</a:t>
            </a:r>
            <a:r>
              <a:rPr kumimoji="0" lang="en-A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 below: </a:t>
            </a:r>
            <a:r>
              <a:rPr lang="en-AU" sz="2400" dirty="0">
                <a:ea typeface="SimSun" pitchFamily="2" charset="-122"/>
                <a:cs typeface="Times New Roman" pitchFamily="18" charset="0"/>
              </a:rPr>
              <a:t>t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he magnitude of the Fourier transform,</a:t>
            </a:r>
            <a:r>
              <a:rPr kumimoji="0" lang="en-A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zoomed,</a:t>
            </a:r>
            <a:r>
              <a:rPr kumimoji="0" lang="en-A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centred</a:t>
            </a:r>
            <a:r>
              <a:rPr kumimoji="0" lang="en-A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zero frequency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2400" b="1" dirty="0" smtClean="0">
                <a:ea typeface="SimSun" pitchFamily="2" charset="-122"/>
                <a:cs typeface="Times New Roman" pitchFamily="18" charset="0"/>
              </a:rPr>
              <a:t>Right: 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The equal angle, “continuous” Radon transform, R(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ea typeface="SimSun" pitchFamily="2" charset="-122"/>
                <a:cs typeface="Times New Roman" pitchFamily="18" charset="0"/>
              </a:rPr>
              <a:t>r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, 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ea typeface="SimSun" pitchFamily="2" charset="-122"/>
                <a:cs typeface="Times New Roman" pitchFamily="18" charset="0"/>
              </a:rPr>
              <a:t>q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) of the shape at</a:t>
            </a:r>
            <a:r>
              <a:rPr kumimoji="0" lang="en-A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 left</a:t>
            </a:r>
            <a:r>
              <a:rPr lang="en-AU" sz="2400" dirty="0" smtClean="0">
                <a:ea typeface="SimSun" pitchFamily="2" charset="-122"/>
                <a:cs typeface="Times New Roman" pitchFamily="18" charset="0"/>
              </a:rPr>
              <a:t>; below: t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he maximum of the absolute value of the Radon space from plotted as a function of the projection angle, 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ea typeface="SimSun" pitchFamily="2" charset="-122"/>
                <a:cs typeface="Times New Roman" pitchFamily="18" charset="0"/>
              </a:rPr>
              <a:t>q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 </a:t>
            </a:r>
            <a:endParaRPr kumimoji="0" lang="en-A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3413A550-59E8-4AC7-9D6F-14FE2E0BE400}" type="slidenum">
              <a:rPr lang="en-AU" smtClean="0"/>
              <a:t>28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1657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92215" y="143635"/>
            <a:ext cx="2944670" cy="1309157"/>
          </a:xfrm>
        </p:spPr>
        <p:txBody>
          <a:bodyPr>
            <a:normAutofit fontScale="90000"/>
          </a:bodyPr>
          <a:lstStyle/>
          <a:p>
            <a:pPr algn="l"/>
            <a:r>
              <a:rPr lang="en-AU" sz="3600" dirty="0" smtClean="0">
                <a:solidFill>
                  <a:srgbClr val="7030A0"/>
                </a:solidFill>
              </a:rPr>
              <a:t>Example 3: narrow Radon pass-band</a:t>
            </a:r>
            <a:endParaRPr lang="en-AU" sz="3600" dirty="0">
              <a:solidFill>
                <a:srgbClr val="7030A0"/>
              </a:solidFill>
            </a:endParaRPr>
          </a:p>
        </p:txBody>
      </p:sp>
      <p:sp>
        <p:nvSpPr>
          <p:cNvPr id="3" name="Rectangle 16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sp>
        <p:nvSpPr>
          <p:cNvPr id="6" name="Text Box 1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86535" y="4059070"/>
            <a:ext cx="8370930" cy="2708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2400" b="1" dirty="0" smtClean="0">
                <a:ea typeface="SimSun" pitchFamily="2" charset="-122"/>
                <a:cs typeface="Times New Roman" pitchFamily="18" charset="0"/>
              </a:rPr>
              <a:t>Left: 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Filter shape g(x, y) synthesized from the unweighted set of the </a:t>
            </a:r>
            <a:r>
              <a:rPr kumimoji="0" lang="en-A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50 shortest vectors 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covering the angle range </a:t>
            </a:r>
            <a:r>
              <a:rPr kumimoji="0" lang="en-AU" sz="2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ea typeface="SimSun" pitchFamily="2" charset="-122"/>
                <a:cs typeface="Times New Roman" pitchFamily="18" charset="0"/>
              </a:rPr>
              <a:t>59-74</a:t>
            </a:r>
            <a:r>
              <a:rPr kumimoji="0" lang="en-AU" sz="2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ea typeface="SimSun" pitchFamily="2" charset="-122"/>
                <a:cs typeface="Arial" pitchFamily="34" charset="0"/>
              </a:rPr>
              <a:t>°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Arial" pitchFamily="34" charset="0"/>
              </a:rPr>
              <a:t> 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(gradients of </a:t>
            </a:r>
            <a:r>
              <a:rPr kumimoji="0" lang="en-AU" sz="2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ea typeface="SimSun" pitchFamily="2" charset="-122"/>
                <a:cs typeface="Times New Roman" pitchFamily="18" charset="0"/>
              </a:rPr>
              <a:t>7:2 to 5:3 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in the </a:t>
            </a:r>
            <a:r>
              <a:rPr kumimoji="0" lang="en-A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Farey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 plane). The grey level range here </a:t>
            </a:r>
            <a:r>
              <a:rPr kumimoji="0" lang="en-AU" sz="2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ea typeface="SimSun" pitchFamily="2" charset="-122"/>
                <a:cs typeface="Times New Roman" pitchFamily="18" charset="0"/>
              </a:rPr>
              <a:t>spans -290,000 &lt; g &lt; +290,000 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and the footprint of this ghost occupies 160x185 pixels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2400" b="1" dirty="0" smtClean="0">
                <a:ea typeface="SimSun" pitchFamily="2" charset="-122"/>
                <a:cs typeface="Times New Roman" pitchFamily="18" charset="0"/>
              </a:rPr>
              <a:t>Right: 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The Radon image R(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ea typeface="SimSun" pitchFamily="2" charset="-122"/>
                <a:cs typeface="Times New Roman" pitchFamily="18" charset="0"/>
              </a:rPr>
              <a:t>r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, 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ea typeface="SimSun" pitchFamily="2" charset="-122"/>
                <a:cs typeface="Times New Roman" pitchFamily="18" charset="0"/>
              </a:rPr>
              <a:t>q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),</a:t>
            </a:r>
            <a:r>
              <a:rPr kumimoji="0" lang="en-A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 below: </a:t>
            </a:r>
            <a:r>
              <a:rPr lang="en-AU" sz="2400" dirty="0">
                <a:ea typeface="SimSun" pitchFamily="2" charset="-122"/>
                <a:cs typeface="Times New Roman" pitchFamily="18" charset="0"/>
              </a:rPr>
              <a:t>t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he maximum absolute value of R as a function of angle, 0 ≤ 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ea typeface="SimSun" pitchFamily="2" charset="-122"/>
                <a:cs typeface="Times New Roman" pitchFamily="18" charset="0"/>
              </a:rPr>
              <a:t>q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 &lt;180</a:t>
            </a:r>
            <a:r>
              <a:rPr lang="en-AU" sz="2400" dirty="0">
                <a:ea typeface="SimSun" pitchFamily="2" charset="-122"/>
                <a:cs typeface="Arial" pitchFamily="34" charset="0"/>
              </a:rPr>
              <a:t>°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 </a:t>
            </a:r>
            <a:endParaRPr kumimoji="0" lang="en-A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9228" name="Picture 12" descr="DIC11_Rmax_7t2_5t3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895" y="2168860"/>
            <a:ext cx="5400601" cy="1881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5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4257154" y="413665"/>
            <a:ext cx="4365296" cy="1717374"/>
            <a:chOff x="6979" y="11771"/>
            <a:chExt cx="3487" cy="1996"/>
          </a:xfrm>
        </p:grpSpPr>
        <p:pic>
          <p:nvPicPr>
            <p:cNvPr id="9227" name="Picture 11" descr="DIC11_7t2_5t3_Rspace"/>
            <p:cNvPicPr>
              <a:picLocks noChangeAspect="1" noChangeArrowheads="1"/>
            </p:cNvPicPr>
            <p:nvPr>
              <p:custDataLst>
                <p:tags r:id="rId13"/>
              </p:custDataLst>
            </p:nvPr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9" y="11771"/>
              <a:ext cx="3420" cy="19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Line 10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>
              <a:off x="7015" y="13766"/>
              <a:ext cx="3420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" name="Line 9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 flipV="1">
              <a:off x="6979" y="11771"/>
              <a:ext cx="1" cy="199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4" name="Text Box 7"/>
            <p:cNvSpPr txBox="1"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9839" y="13260"/>
              <a:ext cx="627" cy="3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99001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SimSun" pitchFamily="2" charset="-122"/>
                  <a:cs typeface="Times New Roman" pitchFamily="18" charset="0"/>
                </a:rPr>
                <a:t>q</a:t>
              </a:r>
              <a:endParaRPr kumimoji="0" lang="en-A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 Box 6"/>
            <p:cNvSpPr txBox="1"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7331" y="11828"/>
              <a:ext cx="1746" cy="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99001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SimSun" pitchFamily="2" charset="-122"/>
                  <a:cs typeface="Times New Roman" pitchFamily="18" charset="0"/>
                </a:rPr>
                <a:t>R(</a:t>
              </a:r>
              <a:r>
                <a:rPr kumimoji="0" lang="en-AU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SimSun" pitchFamily="2" charset="-122"/>
                  <a:cs typeface="Times New Roman" pitchFamily="18" charset="0"/>
                </a:rPr>
                <a:t>r</a:t>
              </a:r>
              <a:r>
                <a:rPr kumimoji="0" lang="en-AU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SimSun" pitchFamily="2" charset="-122"/>
                  <a:cs typeface="Times New Roman" pitchFamily="18" charset="0"/>
                </a:rPr>
                <a:t>, </a:t>
              </a:r>
              <a:r>
                <a:rPr kumimoji="0" lang="en-AU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SimSun" pitchFamily="2" charset="-122"/>
                  <a:cs typeface="Times New Roman" pitchFamily="18" charset="0"/>
                </a:rPr>
                <a:t>q</a:t>
              </a:r>
              <a:r>
                <a:rPr kumimoji="0" lang="en-AU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SimSun" pitchFamily="2" charset="-122"/>
                  <a:cs typeface="Times New Roman" pitchFamily="18" charset="0"/>
                </a:rPr>
                <a:t>)</a:t>
              </a:r>
              <a:endParaRPr kumimoji="0" lang="en-A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" name="Group 15"/>
          <p:cNvGrpSpPr/>
          <p:nvPr>
            <p:custDataLst>
              <p:tags r:id="rId6"/>
            </p:custDataLst>
          </p:nvPr>
        </p:nvGrpSpPr>
        <p:grpSpPr>
          <a:xfrm>
            <a:off x="656566" y="1583795"/>
            <a:ext cx="2565284" cy="2295255"/>
            <a:chOff x="1061610" y="1942835"/>
            <a:chExt cx="1230630" cy="1194306"/>
          </a:xfrm>
        </p:grpSpPr>
        <p:pic>
          <p:nvPicPr>
            <p:cNvPr id="9229" name="Picture 13" descr="DIC11_7t2_5t3_ghost"/>
            <p:cNvPicPr>
              <a:picLocks noChangeAspect="1" noChangeArrowheads="1"/>
            </p:cNvPicPr>
            <p:nvPr>
              <p:custDataLst>
                <p:tags r:id="rId11"/>
              </p:custDataLst>
            </p:nvPr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1610" y="1942835"/>
              <a:ext cx="1230630" cy="11943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Text Box 4"/>
            <p:cNvSpPr txBox="1"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1097804" y="1969341"/>
              <a:ext cx="953915" cy="2895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99001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SimSun" pitchFamily="2" charset="-122"/>
                  <a:cs typeface="Times New Roman" pitchFamily="18" charset="0"/>
                </a:rPr>
                <a:t>g(x, y)</a:t>
              </a:r>
              <a:endParaRPr kumimoji="0" lang="en-A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" name="Slide Number Placeholder 1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3413A550-59E8-4AC7-9D6F-14FE2E0BE400}" type="slidenum">
              <a:rPr lang="en-AU" smtClean="0"/>
              <a:t>29</a:t>
            </a:fld>
            <a:endParaRPr lang="en-AU"/>
          </a:p>
        </p:txBody>
      </p:sp>
      <p:cxnSp>
        <p:nvCxnSpPr>
          <p:cNvPr id="5" name="Straight Arrow Connector 4"/>
          <p:cNvCxnSpPr/>
          <p:nvPr>
            <p:custDataLst>
              <p:tags r:id="rId8"/>
            </p:custDataLst>
          </p:nvPr>
        </p:nvCxnSpPr>
        <p:spPr>
          <a:xfrm>
            <a:off x="5292080" y="3203975"/>
            <a:ext cx="49862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>
            <p:custDataLst>
              <p:tags r:id="rId9"/>
            </p:custDataLst>
          </p:nvPr>
        </p:nvCxnSpPr>
        <p:spPr>
          <a:xfrm>
            <a:off x="6057165" y="3203975"/>
            <a:ext cx="498624" cy="0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>
            <p:custDataLst>
              <p:tags r:id="rId10"/>
            </p:custDataLst>
          </p:nvPr>
        </p:nvCxnSpPr>
        <p:spPr>
          <a:xfrm>
            <a:off x="5922150" y="2393885"/>
            <a:ext cx="0" cy="1395155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883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FF0000"/>
                </a:solidFill>
              </a:rPr>
              <a:t>1</a:t>
            </a:r>
            <a:r>
              <a:rPr lang="en-AU" dirty="0" smtClean="0"/>
              <a:t> Zero-sum functions (or ghosts)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34527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AU" b="1" dirty="0" smtClean="0"/>
              <a:t>Nature abounds with examples of ghosts:</a:t>
            </a:r>
          </a:p>
          <a:p>
            <a:pPr marL="0" indent="0">
              <a:buNone/>
            </a:pPr>
            <a:r>
              <a:rPr lang="en-AU" sz="3000" dirty="0" smtClean="0"/>
              <a:t>Salt water is electrically neutral (until you introduce anodic/cathode metals)</a:t>
            </a:r>
          </a:p>
          <a:p>
            <a:pPr marL="0" indent="0">
              <a:buNone/>
            </a:pPr>
            <a:endParaRPr lang="en-AU" sz="3000" dirty="0" smtClean="0"/>
          </a:p>
          <a:p>
            <a:pPr marL="0" indent="0">
              <a:buNone/>
            </a:pPr>
            <a:r>
              <a:rPr lang="en-AU" sz="3000" dirty="0" smtClean="0"/>
              <a:t>Atoms/molecules are neutral (before and again after they bond)</a:t>
            </a:r>
          </a:p>
          <a:p>
            <a:pPr marL="0" indent="0">
              <a:buNone/>
            </a:pPr>
            <a:endParaRPr lang="en-AU" sz="3000" dirty="0" smtClean="0"/>
          </a:p>
          <a:p>
            <a:pPr marL="0" indent="0">
              <a:buNone/>
            </a:pPr>
            <a:r>
              <a:rPr lang="en-AU" sz="3000" dirty="0" smtClean="0"/>
              <a:t>Neutrons in nuclei are neutral </a:t>
            </a:r>
            <a:r>
              <a:rPr lang="en-AU" sz="3000" dirty="0" smtClean="0"/>
              <a:t>(1*+2/3</a:t>
            </a:r>
            <a:r>
              <a:rPr lang="en-AU" sz="3000" dirty="0" smtClean="0"/>
              <a:t>, 2* -1/3 quarks)</a:t>
            </a:r>
          </a:p>
          <a:p>
            <a:pPr marL="0" indent="0">
              <a:buNone/>
            </a:pPr>
            <a:endParaRPr lang="en-AU" sz="3000" dirty="0" smtClean="0"/>
          </a:p>
          <a:p>
            <a:pPr marL="0" indent="0">
              <a:buNone/>
            </a:pPr>
            <a:r>
              <a:rPr lang="en-AU" sz="3000" dirty="0" smtClean="0"/>
              <a:t>The vacuum is populated the creation and annihilation of particle/antiparticle pairs (such as electrons/positrons (e</a:t>
            </a:r>
            <a:r>
              <a:rPr lang="en-AU" sz="3000" baseline="30000" dirty="0" smtClean="0"/>
              <a:t>-</a:t>
            </a:r>
            <a:r>
              <a:rPr lang="en-AU" sz="3000" dirty="0" smtClean="0"/>
              <a:t>/e</a:t>
            </a:r>
            <a:r>
              <a:rPr lang="en-AU" sz="3000" baseline="30000" dirty="0" smtClean="0"/>
              <a:t>+</a:t>
            </a:r>
            <a:r>
              <a:rPr lang="en-AU" sz="3000" dirty="0" smtClean="0"/>
              <a:t>) that fix the speed of light)</a:t>
            </a:r>
            <a:endParaRPr lang="en-AU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07D86CED-A007-46EE-9BE2-56B556C294BC}" type="slidenum">
              <a:rPr lang="en-AU" smtClean="0"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059058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82862" y="242233"/>
            <a:ext cx="3971931" cy="1143000"/>
          </a:xfrm>
        </p:spPr>
        <p:txBody>
          <a:bodyPr>
            <a:noAutofit/>
          </a:bodyPr>
          <a:lstStyle/>
          <a:p>
            <a:pPr algn="l"/>
            <a:r>
              <a:rPr lang="en-AU" sz="3600" dirty="0" smtClean="0">
                <a:solidFill>
                  <a:srgbClr val="7030A0"/>
                </a:solidFill>
              </a:rPr>
              <a:t>Functions with low grey level range</a:t>
            </a:r>
            <a:endParaRPr lang="en-AU" sz="3600" dirty="0">
              <a:solidFill>
                <a:srgbClr val="7030A0"/>
              </a:solidFill>
            </a:endParaRPr>
          </a:p>
        </p:txBody>
      </p:sp>
      <p:sp>
        <p:nvSpPr>
          <p:cNvPr id="3" name="Rectangle 17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sp>
        <p:nvSpPr>
          <p:cNvPr id="6" name="Text Box 15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52120" y="3886908"/>
            <a:ext cx="8495355" cy="2782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2400" b="1" dirty="0" smtClean="0">
                <a:ea typeface="SimSun" pitchFamily="2" charset="-122"/>
                <a:cs typeface="Times New Roman" pitchFamily="18" charset="0"/>
              </a:rPr>
              <a:t>Left: 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Filter shape g(x, y) synthesized from the unweighted set of the </a:t>
            </a:r>
            <a:r>
              <a:rPr kumimoji="0" lang="en-AU" sz="2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ea typeface="SimSun" pitchFamily="2" charset="-122"/>
                <a:cs typeface="Times New Roman" pitchFamily="18" charset="0"/>
              </a:rPr>
              <a:t>19 shortest vectors 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covering the angle range </a:t>
            </a:r>
            <a:r>
              <a:rPr kumimoji="0" lang="en-AU" sz="2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ea typeface="SimSun" pitchFamily="2" charset="-122"/>
                <a:cs typeface="Times New Roman" pitchFamily="18" charset="0"/>
              </a:rPr>
              <a:t>59-74</a:t>
            </a:r>
            <a:r>
              <a:rPr kumimoji="0" lang="en-AU" sz="2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ea typeface="SimSun" pitchFamily="2" charset="-122"/>
                <a:cs typeface="Arial" pitchFamily="34" charset="0"/>
              </a:rPr>
              <a:t>°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Arial" pitchFamily="34" charset="0"/>
              </a:rPr>
              <a:t> 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(gradients of 7:2 to 5:3 in the </a:t>
            </a:r>
            <a:r>
              <a:rPr kumimoji="0" lang="en-A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Farey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 plane). The grey level range here is </a:t>
            </a:r>
            <a:r>
              <a:rPr kumimoji="0" lang="en-AU" sz="2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ea typeface="SimSun" pitchFamily="2" charset="-122"/>
                <a:cs typeface="Times New Roman" pitchFamily="18" charset="0"/>
              </a:rPr>
              <a:t>-18 &lt; g &lt; +18 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and the footprint of this ghost occupies </a:t>
            </a:r>
            <a:r>
              <a:rPr kumimoji="0" lang="en-AU" sz="2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ea typeface="SimSun" pitchFamily="2" charset="-122"/>
                <a:cs typeface="Times New Roman" pitchFamily="18" charset="0"/>
              </a:rPr>
              <a:t>39x46 pixels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2400" b="1" dirty="0" smtClean="0">
                <a:ea typeface="SimSun" pitchFamily="2" charset="-122"/>
                <a:cs typeface="Times New Roman" pitchFamily="18" charset="0"/>
              </a:rPr>
              <a:t>Right: </a:t>
            </a:r>
            <a:r>
              <a:rPr kumimoji="0" lang="en-A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The Radon image R(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ea typeface="SimSun" pitchFamily="2" charset="-122"/>
                <a:cs typeface="Times New Roman" pitchFamily="18" charset="0"/>
              </a:rPr>
              <a:t>r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, 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ea typeface="SimSun" pitchFamily="2" charset="-122"/>
                <a:cs typeface="Times New Roman" pitchFamily="18" charset="0"/>
              </a:rPr>
              <a:t>q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) of</a:t>
            </a:r>
            <a:r>
              <a:rPr kumimoji="0" lang="en-A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 the left shape.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 The maximum absolute value of R as a function of angle, 0 ≤ 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ea typeface="SimSun" pitchFamily="2" charset="-122"/>
                <a:cs typeface="Times New Roman" pitchFamily="18" charset="0"/>
              </a:rPr>
              <a:t>q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Times New Roman" pitchFamily="18" charset="0"/>
              </a:rPr>
              <a:t> &lt;180</a:t>
            </a: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Arial" pitchFamily="34" charset="0"/>
              </a:rPr>
              <a:t>°</a:t>
            </a:r>
            <a:endParaRPr kumimoji="0" lang="en-A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10254" name="Picture 14" descr="dic11_7t2_5t3_19vecs_unwtd_Rspace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966" y="1694067"/>
            <a:ext cx="4725524" cy="1845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10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901161" y="1447436"/>
            <a:ext cx="2500709" cy="2296599"/>
            <a:chOff x="2273" y="1137"/>
            <a:chExt cx="1915" cy="1881"/>
          </a:xfrm>
        </p:grpSpPr>
        <p:pic>
          <p:nvPicPr>
            <p:cNvPr id="10252" name="Picture 12" descr="DIC11_7t2_5t3_19vec_unwtd_ghost"/>
            <p:cNvPicPr>
              <a:picLocks noChangeAspect="1" noChangeArrowheads="1"/>
            </p:cNvPicPr>
            <p:nvPr>
              <p:custDataLst>
                <p:tags r:id="rId16"/>
              </p:custDataLst>
            </p:nvPr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73" y="1137"/>
              <a:ext cx="1915" cy="1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 Box 11"/>
            <p:cNvSpPr txBox="1"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2273" y="1194"/>
              <a:ext cx="912" cy="4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99001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SimSun" pitchFamily="2" charset="-122"/>
                  <a:cs typeface="Times New Roman" pitchFamily="18" charset="0"/>
                </a:rPr>
                <a:t>g(x, y)</a:t>
              </a:r>
              <a:endParaRPr kumimoji="0" lang="en-A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8" name="Group 3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4826377" y="390279"/>
            <a:ext cx="3796073" cy="1303510"/>
            <a:chOff x="1646" y="3303"/>
            <a:chExt cx="3420" cy="2053"/>
          </a:xfrm>
        </p:grpSpPr>
        <p:pic>
          <p:nvPicPr>
            <p:cNvPr id="10248" name="Picture 8" descr="DIC11_7t2_5t3_19vec_unwtd_Rimage"/>
            <p:cNvPicPr>
              <a:picLocks noChangeAspect="1" noChangeArrowheads="1"/>
            </p:cNvPicPr>
            <p:nvPr>
              <p:custDataLst>
                <p:tags r:id="rId11"/>
              </p:custDataLst>
            </p:nvPr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6" y="3303"/>
              <a:ext cx="3363" cy="20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 Box 7"/>
            <p:cNvSpPr txBox="1"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1703" y="3303"/>
              <a:ext cx="1026" cy="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99001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SimSun" pitchFamily="2" charset="-122"/>
                  <a:cs typeface="Times New Roman" pitchFamily="18" charset="0"/>
                </a:rPr>
                <a:t>R(</a:t>
              </a:r>
              <a:r>
                <a:rPr kumimoji="0" lang="en-A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SimSun" pitchFamily="2" charset="-122"/>
                  <a:cs typeface="Times New Roman" pitchFamily="18" charset="0"/>
                </a:rPr>
                <a:t>r</a:t>
              </a:r>
              <a:r>
                <a:rPr kumimoji="0" lang="en-A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SimSun" pitchFamily="2" charset="-122"/>
                  <a:cs typeface="Times New Roman" pitchFamily="18" charset="0"/>
                </a:rPr>
                <a:t>, </a:t>
              </a:r>
              <a:r>
                <a:rPr kumimoji="0" lang="en-A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SimSun" pitchFamily="2" charset="-122"/>
                  <a:cs typeface="Times New Roman" pitchFamily="18" charset="0"/>
                </a:rPr>
                <a:t>q</a:t>
              </a:r>
              <a:r>
                <a:rPr kumimoji="0" lang="en-A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SimSun" pitchFamily="2" charset="-122"/>
                  <a:cs typeface="Times New Roman" pitchFamily="18" charset="0"/>
                </a:rPr>
                <a:t>)</a:t>
              </a:r>
              <a:endParaRPr kumimoji="0" lang="en-A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Line 6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 flipV="1">
              <a:off x="1646" y="3303"/>
              <a:ext cx="1" cy="205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3" name="Line 5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>
              <a:off x="1646" y="5355"/>
              <a:ext cx="3420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4" name="Text Box 4"/>
            <p:cNvSpPr txBox="1"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4325" y="4687"/>
              <a:ext cx="627" cy="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99001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SimSun" pitchFamily="2" charset="-122"/>
                  <a:cs typeface="Times New Roman" pitchFamily="18" charset="0"/>
                </a:rPr>
                <a:t>q</a:t>
              </a:r>
              <a:endParaRPr kumimoji="0" lang="en-A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" name="Slide Number Placeholder 1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3413A550-59E8-4AC7-9D6F-14FE2E0BE400}" type="slidenum">
              <a:rPr lang="en-AU" smtClean="0"/>
              <a:t>30</a:t>
            </a:fld>
            <a:endParaRPr lang="en-AU"/>
          </a:p>
        </p:txBody>
      </p:sp>
      <p:cxnSp>
        <p:nvCxnSpPr>
          <p:cNvPr id="18" name="Straight Arrow Connector 17"/>
          <p:cNvCxnSpPr/>
          <p:nvPr>
            <p:custDataLst>
              <p:tags r:id="rId8"/>
            </p:custDataLst>
          </p:nvPr>
        </p:nvCxnSpPr>
        <p:spPr>
          <a:xfrm>
            <a:off x="6593656" y="2753925"/>
            <a:ext cx="49862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>
            <p:custDataLst>
              <p:tags r:id="rId9"/>
            </p:custDataLst>
          </p:nvPr>
        </p:nvCxnSpPr>
        <p:spPr>
          <a:xfrm>
            <a:off x="5648551" y="2753925"/>
            <a:ext cx="498624" cy="0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>
            <p:custDataLst>
              <p:tags r:id="rId10"/>
            </p:custDataLst>
          </p:nvPr>
        </p:nvCxnSpPr>
        <p:spPr>
          <a:xfrm>
            <a:off x="6372200" y="2073781"/>
            <a:ext cx="0" cy="1265209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89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AU" sz="3600" dirty="0" smtClean="0">
                <a:solidFill>
                  <a:srgbClr val="FF0000"/>
                </a:solidFill>
              </a:rPr>
              <a:t>6</a:t>
            </a:r>
            <a:r>
              <a:rPr lang="en-AU" sz="3600" dirty="0" smtClean="0"/>
              <a:t> Construction of ghosts on periodic arrays</a:t>
            </a:r>
            <a:endParaRPr lang="en-A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345270" cy="493414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AU" dirty="0" smtClean="0"/>
              <a:t>Work by </a:t>
            </a:r>
            <a:r>
              <a:rPr lang="en-AU" dirty="0" smtClean="0"/>
              <a:t>Normand/</a:t>
            </a:r>
            <a:r>
              <a:rPr lang="en-AU" dirty="0" err="1" smtClean="0"/>
              <a:t>Svalbe</a:t>
            </a:r>
            <a:r>
              <a:rPr lang="en-AU" dirty="0" smtClean="0"/>
              <a:t>* </a:t>
            </a:r>
            <a:r>
              <a:rPr lang="en-AU" dirty="0" smtClean="0"/>
              <a:t>showed it is possible to generate truly minimal ghosts, i.e. place N pixels </a:t>
            </a:r>
            <a:r>
              <a:rPr lang="en-AU" dirty="0" smtClean="0"/>
              <a:t>with</a:t>
            </a:r>
            <a:r>
              <a:rPr lang="en-AU" dirty="0" smtClean="0"/>
              <a:t> value </a:t>
            </a:r>
            <a:r>
              <a:rPr lang="en-AU" dirty="0" smtClean="0"/>
              <a:t>+1 and N pixels of </a:t>
            </a:r>
            <a:r>
              <a:rPr lang="en-AU" dirty="0" smtClean="0"/>
              <a:t>value </a:t>
            </a:r>
            <a:r>
              <a:rPr lang="en-AU" dirty="0" smtClean="0"/>
              <a:t>-1 to achieve N zero-sum directions, on </a:t>
            </a:r>
            <a:r>
              <a:rPr lang="en-AU" dirty="0" smtClean="0">
                <a:solidFill>
                  <a:srgbClr val="7030A0"/>
                </a:solidFill>
              </a:rPr>
              <a:t>periodic arrays of size </a:t>
            </a:r>
            <a:r>
              <a:rPr lang="en-AU" dirty="0" smtClean="0">
                <a:solidFill>
                  <a:srgbClr val="7030A0"/>
                </a:solidFill>
              </a:rPr>
              <a:t>p*p</a:t>
            </a:r>
            <a:r>
              <a:rPr lang="en-AU" dirty="0" smtClean="0"/>
              <a:t> </a:t>
            </a:r>
            <a:r>
              <a:rPr lang="en-AU" dirty="0" smtClean="0"/>
              <a:t>where p &gt; N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 smtClean="0">
                <a:solidFill>
                  <a:srgbClr val="7030A0"/>
                </a:solidFill>
              </a:rPr>
              <a:t>This method relies on each value of +1 lining up with N pixels of value -1 for </a:t>
            </a:r>
            <a:r>
              <a:rPr lang="en-AU" dirty="0" smtClean="0">
                <a:solidFill>
                  <a:srgbClr val="7030A0"/>
                </a:solidFill>
              </a:rPr>
              <a:t>each of the</a:t>
            </a:r>
            <a:r>
              <a:rPr lang="en-AU" dirty="0" smtClean="0">
                <a:solidFill>
                  <a:srgbClr val="7030A0"/>
                </a:solidFill>
              </a:rPr>
              <a:t> </a:t>
            </a:r>
            <a:r>
              <a:rPr lang="en-AU" dirty="0" smtClean="0">
                <a:solidFill>
                  <a:srgbClr val="7030A0"/>
                </a:solidFill>
              </a:rPr>
              <a:t>N directions </a:t>
            </a:r>
            <a:r>
              <a:rPr lang="en-AU" b="1" dirty="0" smtClean="0">
                <a:solidFill>
                  <a:srgbClr val="7030A0"/>
                </a:solidFill>
              </a:rPr>
              <a:t>on </a:t>
            </a:r>
            <a:r>
              <a:rPr lang="en-AU" b="1" dirty="0" smtClean="0">
                <a:solidFill>
                  <a:srgbClr val="7030A0"/>
                </a:solidFill>
              </a:rPr>
              <a:t>the wrapped array</a:t>
            </a:r>
            <a:r>
              <a:rPr lang="en-AU" dirty="0" smtClean="0">
                <a:solidFill>
                  <a:srgbClr val="7030A0"/>
                </a:solidFill>
              </a:rPr>
              <a:t>, i.e</a:t>
            </a:r>
            <a:r>
              <a:rPr lang="en-AU" dirty="0" smtClean="0">
                <a:solidFill>
                  <a:srgbClr val="7030A0"/>
                </a:solidFill>
              </a:rPr>
              <a:t>. we exploit the periodic boundary </a:t>
            </a:r>
            <a:r>
              <a:rPr lang="en-AU" dirty="0" smtClean="0">
                <a:solidFill>
                  <a:srgbClr val="7030A0"/>
                </a:solidFill>
              </a:rPr>
              <a:t>conditions</a:t>
            </a:r>
          </a:p>
          <a:p>
            <a:pPr marL="0" indent="0">
              <a:buNone/>
            </a:pPr>
            <a:endParaRPr lang="en-AU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AU" sz="2200" dirty="0" smtClean="0"/>
              <a:t>*see DICTA 2010, DGCI 2011</a:t>
            </a:r>
            <a:endParaRPr lang="en-AU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07D86CED-A007-46EE-9BE2-56B556C294BC}" type="slidenum">
              <a:rPr lang="en-AU" smtClean="0"/>
              <a:t>31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775736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6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15A7770A-2B2C-48E3-890E-85F9B20811BC}" type="slidenum">
              <a:rPr lang="en-AU"/>
              <a:pPr/>
              <a:t>32</a:t>
            </a:fld>
            <a:endParaRPr lang="en-AU"/>
          </a:p>
        </p:txBody>
      </p:sp>
      <p:sp>
        <p:nvSpPr>
          <p:cNvPr id="31753" name="Rectangle 9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476250" y="188913"/>
            <a:ext cx="8229600" cy="719137"/>
          </a:xfrm>
        </p:spPr>
        <p:txBody>
          <a:bodyPr>
            <a:normAutofit/>
          </a:bodyPr>
          <a:lstStyle/>
          <a:p>
            <a:pPr algn="l"/>
            <a:r>
              <a:rPr lang="en-AU" sz="3600" dirty="0"/>
              <a:t>Minimal ghosts </a:t>
            </a:r>
            <a:r>
              <a:rPr lang="en-AU" sz="3600" dirty="0" smtClean="0"/>
              <a:t>(N= 12) and </a:t>
            </a:r>
            <a:r>
              <a:rPr lang="en-AU" sz="3600" dirty="0"/>
              <a:t>their FRT</a:t>
            </a:r>
          </a:p>
        </p:txBody>
      </p:sp>
      <p:grpSp>
        <p:nvGrpSpPr>
          <p:cNvPr id="31764" name="Group 20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1062038" y="1223963"/>
            <a:ext cx="2789237" cy="2790825"/>
            <a:chOff x="669" y="771"/>
            <a:chExt cx="1757" cy="1758"/>
          </a:xfrm>
        </p:grpSpPr>
        <p:sp>
          <p:nvSpPr>
            <p:cNvPr id="31762" name="Rectangle 18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669" y="771"/>
              <a:ext cx="1757" cy="175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pic>
          <p:nvPicPr>
            <p:cNvPr id="31749" name="Picture 5" descr="p23N12"/>
            <p:cNvPicPr>
              <a:picLocks noChangeAspect="1" noChangeArrowheads="1"/>
            </p:cNvPicPr>
            <p:nvPr>
              <p:custDataLst>
                <p:tags r:id="rId13"/>
              </p:custDataLst>
            </p:nvPr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5" y="816"/>
              <a:ext cx="1656" cy="16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31755" name="Text Box 11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66738" y="4329113"/>
            <a:ext cx="82359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000" b="1" i="1"/>
              <a:t>Left:</a:t>
            </a:r>
            <a:r>
              <a:rPr lang="en-AU" sz="2000" i="1"/>
              <a:t>  A 23*23 image space I(x, y), containing twelve +1 pixels (white) and twelve </a:t>
            </a:r>
            <a:r>
              <a:rPr lang="en-AU" sz="2000" i="1">
                <a:latin typeface="Symbol" pitchFamily="18" charset="2"/>
              </a:rPr>
              <a:t>-</a:t>
            </a:r>
            <a:r>
              <a:rPr lang="en-AU" sz="2000" i="1"/>
              <a:t>1 pixels (black)</a:t>
            </a:r>
          </a:p>
          <a:p>
            <a:pPr>
              <a:spcBef>
                <a:spcPct val="50000"/>
              </a:spcBef>
            </a:pPr>
            <a:r>
              <a:rPr lang="en-AU" sz="2000" b="1" i="1"/>
              <a:t>Right:</a:t>
            </a:r>
            <a:r>
              <a:rPr lang="en-AU" sz="2000" i="1"/>
              <a:t> The 23*24 discrete projections, R(t, m), of the image at left</a:t>
            </a:r>
          </a:p>
          <a:p>
            <a:pPr>
              <a:spcBef>
                <a:spcPct val="50000"/>
              </a:spcBef>
            </a:pPr>
            <a:r>
              <a:rPr lang="en-AU" sz="2000"/>
              <a:t>The projection values at 12 distinct angles (m = 0, 3, 7, 8, 9, 10, 13, 16, 17, 18, 19, 23) have the value zero (shown here as grey)</a:t>
            </a:r>
          </a:p>
        </p:txBody>
      </p:sp>
      <p:grpSp>
        <p:nvGrpSpPr>
          <p:cNvPr id="31765" name="Group 21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4616450" y="1268413"/>
            <a:ext cx="3870325" cy="2976562"/>
            <a:chOff x="2908" y="799"/>
            <a:chExt cx="2438" cy="1875"/>
          </a:xfrm>
        </p:grpSpPr>
        <p:sp>
          <p:nvSpPr>
            <p:cNvPr id="31763" name="Rectangle 19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3192" y="799"/>
              <a:ext cx="1757" cy="181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pic>
          <p:nvPicPr>
            <p:cNvPr id="31752" name="Picture 8" descr="p23N12frt"/>
            <p:cNvPicPr>
              <a:picLocks noChangeAspect="1" noChangeArrowheads="1"/>
            </p:cNvPicPr>
            <p:nvPr>
              <p:custDataLst>
                <p:tags r:id="rId7"/>
              </p:custDataLst>
            </p:nvPr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49" y="856"/>
              <a:ext cx="1656" cy="17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31756" name="Line 12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>
              <a:off x="3249" y="856"/>
              <a:ext cx="17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757" name="Line 13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>
              <a:off x="3249" y="856"/>
              <a:ext cx="0" cy="17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758" name="Text Box 14"/>
            <p:cNvSpPr txBox="1"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5063" y="799"/>
              <a:ext cx="28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AU"/>
                <a:t>t</a:t>
              </a:r>
            </a:p>
          </p:txBody>
        </p:sp>
        <p:sp>
          <p:nvSpPr>
            <p:cNvPr id="31759" name="Text Box 15"/>
            <p:cNvSpPr txBox="1"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2908" y="2443"/>
              <a:ext cx="2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AU"/>
                <a:t>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27828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 Placeholder 4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40ED06A2-D4C0-49CC-BD01-F433C0E72A18}" type="slidenum">
              <a:rPr lang="en-AU"/>
              <a:pPr/>
              <a:t>33</a:t>
            </a:fld>
            <a:endParaRPr lang="en-AU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74638"/>
            <a:ext cx="8229600" cy="588962"/>
          </a:xfrm>
        </p:spPr>
        <p:txBody>
          <a:bodyPr>
            <a:normAutofit/>
          </a:bodyPr>
          <a:lstStyle/>
          <a:p>
            <a:pPr algn="l"/>
            <a:r>
              <a:rPr lang="en-AU" sz="3200" dirty="0"/>
              <a:t>Symmetry of minimal ghosts: 17*17 array</a:t>
            </a:r>
          </a:p>
        </p:txBody>
      </p:sp>
      <p:grpSp>
        <p:nvGrpSpPr>
          <p:cNvPr id="35875" name="Group 35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1827213" y="1043735"/>
            <a:ext cx="5195887" cy="2339975"/>
            <a:chOff x="1393" y="998"/>
            <a:chExt cx="3273" cy="1474"/>
          </a:xfrm>
        </p:grpSpPr>
        <p:sp>
          <p:nvSpPr>
            <p:cNvPr id="35873" name="Rectangle 33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3135" y="998"/>
              <a:ext cx="1531" cy="147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5872" name="Rectangle 32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1406" y="998"/>
              <a:ext cx="1531" cy="147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grpSp>
          <p:nvGrpSpPr>
            <p:cNvPr id="35845" name="Group 5"/>
            <p:cNvGrpSpPr>
              <a:grpSpLocks noChangeAspect="1"/>
            </p:cNvGrpSpPr>
            <p:nvPr/>
          </p:nvGrpSpPr>
          <p:grpSpPr bwMode="auto">
            <a:xfrm>
              <a:off x="1393" y="1026"/>
              <a:ext cx="3216" cy="1440"/>
              <a:chOff x="1134" y="7911"/>
              <a:chExt cx="8040" cy="3600"/>
            </a:xfrm>
          </p:grpSpPr>
          <p:sp>
            <p:nvSpPr>
              <p:cNvPr id="35846" name="AutoShape 6"/>
              <p:cNvSpPr>
                <a:spLocks noChangeAspect="1"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1134" y="7911"/>
                <a:ext cx="8040" cy="3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grpSp>
            <p:nvGrpSpPr>
              <p:cNvPr id="35847" name="Group 7"/>
              <p:cNvGrpSpPr>
                <a:grpSpLocks/>
              </p:cNvGrpSpPr>
              <p:nvPr/>
            </p:nvGrpSpPr>
            <p:grpSpPr bwMode="auto">
              <a:xfrm>
                <a:off x="5694" y="8091"/>
                <a:ext cx="3360" cy="3240"/>
                <a:chOff x="4272" y="2341"/>
                <a:chExt cx="3360" cy="3240"/>
              </a:xfrm>
            </p:grpSpPr>
            <p:pic>
              <p:nvPicPr>
                <p:cNvPr id="35848" name="Picture 8" descr="dgci2011_fig3b"/>
                <p:cNvPicPr>
                  <a:picLocks noChangeAspect="1" noChangeArrowheads="1"/>
                </p:cNvPicPr>
                <p:nvPr>
                  <p:custDataLst>
                    <p:tags r:id="rId20"/>
                  </p:custDataLst>
                </p:nvPr>
              </p:nvPicPr>
              <p:blipFill>
                <a:blip r:embed="rId3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272" y="2341"/>
                  <a:ext cx="3360" cy="32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35849" name="Line 9"/>
                <p:cNvSpPr>
                  <a:spLocks noChangeShapeType="1"/>
                </p:cNvSpPr>
                <p:nvPr>
                  <p:custDataLst>
                    <p:tags r:id="rId21"/>
                  </p:custDataLst>
                </p:nvPr>
              </p:nvSpPr>
              <p:spPr bwMode="auto">
                <a:xfrm>
                  <a:off x="5352" y="2616"/>
                  <a:ext cx="1425" cy="285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35850" name="Line 10"/>
                <p:cNvSpPr>
                  <a:spLocks noChangeShapeType="1"/>
                </p:cNvSpPr>
                <p:nvPr>
                  <p:custDataLst>
                    <p:tags r:id="rId22"/>
                  </p:custDataLst>
                </p:nvPr>
              </p:nvSpPr>
              <p:spPr bwMode="auto">
                <a:xfrm>
                  <a:off x="4554" y="3357"/>
                  <a:ext cx="2964" cy="136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35851" name="Line 11"/>
                <p:cNvSpPr>
                  <a:spLocks noChangeShapeType="1"/>
                </p:cNvSpPr>
                <p:nvPr>
                  <p:custDataLst>
                    <p:tags r:id="rId23"/>
                  </p:custDataLst>
                </p:nvPr>
              </p:nvSpPr>
              <p:spPr bwMode="auto">
                <a:xfrm>
                  <a:off x="4782" y="3756"/>
                  <a:ext cx="2565" cy="57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35852" name="Line 12"/>
                <p:cNvSpPr>
                  <a:spLocks noChangeShapeType="1"/>
                </p:cNvSpPr>
                <p:nvPr>
                  <p:custDataLst>
                    <p:tags r:id="rId24"/>
                  </p:custDataLst>
                </p:nvPr>
              </p:nvSpPr>
              <p:spPr bwMode="auto">
                <a:xfrm>
                  <a:off x="5751" y="2787"/>
                  <a:ext cx="627" cy="250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35853" name="Line 13"/>
                <p:cNvSpPr>
                  <a:spLocks noChangeShapeType="1"/>
                </p:cNvSpPr>
                <p:nvPr>
                  <p:custDataLst>
                    <p:tags r:id="rId25"/>
                  </p:custDataLst>
                </p:nvPr>
              </p:nvSpPr>
              <p:spPr bwMode="auto">
                <a:xfrm flipV="1">
                  <a:off x="4953" y="3015"/>
                  <a:ext cx="2166" cy="210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35854" name="Line 14"/>
                <p:cNvSpPr>
                  <a:spLocks noChangeShapeType="1"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 flipV="1">
                  <a:off x="4953" y="3414"/>
                  <a:ext cx="2166" cy="131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35855" name="Line 15"/>
                <p:cNvSpPr>
                  <a:spLocks noChangeShapeType="1"/>
                </p:cNvSpPr>
                <p:nvPr>
                  <p:custDataLst>
                    <p:tags r:id="rId27"/>
                  </p:custDataLst>
                </p:nvPr>
              </p:nvSpPr>
              <p:spPr bwMode="auto">
                <a:xfrm flipV="1">
                  <a:off x="5352" y="3015"/>
                  <a:ext cx="1368" cy="210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35856" name="Line 16"/>
                <p:cNvSpPr>
                  <a:spLocks noChangeShapeType="1"/>
                </p:cNvSpPr>
                <p:nvPr>
                  <p:custDataLst>
                    <p:tags r:id="rId28"/>
                  </p:custDataLst>
                </p:nvPr>
              </p:nvSpPr>
              <p:spPr bwMode="auto">
                <a:xfrm flipV="1">
                  <a:off x="4554" y="2844"/>
                  <a:ext cx="2964" cy="245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35857" name="Line 17"/>
                <p:cNvSpPr>
                  <a:spLocks noChangeShapeType="1"/>
                </p:cNvSpPr>
                <p:nvPr>
                  <p:custDataLst>
                    <p:tags r:id="rId29"/>
                  </p:custDataLst>
                </p:nvPr>
              </p:nvSpPr>
              <p:spPr bwMode="auto">
                <a:xfrm flipV="1">
                  <a:off x="4782" y="2616"/>
                  <a:ext cx="2565" cy="285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</p:grpSp>
          <p:grpSp>
            <p:nvGrpSpPr>
              <p:cNvPr id="35858" name="Group 18"/>
              <p:cNvGrpSpPr>
                <a:grpSpLocks/>
              </p:cNvGrpSpPr>
              <p:nvPr/>
            </p:nvGrpSpPr>
            <p:grpSpPr bwMode="auto">
              <a:xfrm>
                <a:off x="1374" y="8089"/>
                <a:ext cx="3576" cy="3422"/>
                <a:chOff x="2574" y="2881"/>
                <a:chExt cx="3576" cy="3422"/>
              </a:xfrm>
            </p:grpSpPr>
            <p:sp>
              <p:nvSpPr>
                <p:cNvPr id="35859" name="Rectangle 19"/>
                <p:cNvSpPr>
                  <a:spLocks noChangeArrowheads="1"/>
                </p:cNvSpPr>
                <p:nvPr>
                  <p:custDataLst>
                    <p:tags r:id="rId8"/>
                  </p:custDataLst>
                </p:nvPr>
              </p:nvSpPr>
              <p:spPr bwMode="auto">
                <a:xfrm>
                  <a:off x="5922" y="4023"/>
                  <a:ext cx="228" cy="22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AU"/>
                </a:p>
              </p:txBody>
            </p:sp>
            <p:pic>
              <p:nvPicPr>
                <p:cNvPr id="35860" name="Picture 20" descr="dgci2011_fig3a"/>
                <p:cNvPicPr>
                  <a:picLocks noChangeAspect="1" noChangeArrowheads="1"/>
                </p:cNvPicPr>
                <p:nvPr>
                  <p:custDataLst>
                    <p:tags r:id="rId9"/>
                  </p:custDataLst>
                </p:nvPr>
              </p:nvPicPr>
              <p:blipFill>
                <a:blip r:embed="rId3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74" y="2881"/>
                  <a:ext cx="3360" cy="32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35861" name="Line 21"/>
                <p:cNvSpPr>
                  <a:spLocks noChangeShapeType="1"/>
                </p:cNvSpPr>
                <p:nvPr>
                  <p:custDataLst>
                    <p:tags r:id="rId10"/>
                  </p:custDataLst>
                </p:nvPr>
              </p:nvSpPr>
              <p:spPr bwMode="auto">
                <a:xfrm>
                  <a:off x="2901" y="3738"/>
                  <a:ext cx="2907" cy="171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35862" name="Line 22"/>
                <p:cNvSpPr>
                  <a:spLocks noChangeShapeType="1"/>
                </p:cNvSpPr>
                <p:nvPr>
                  <p:custDataLst>
                    <p:tags r:id="rId11"/>
                  </p:custDataLst>
                </p:nvPr>
              </p:nvSpPr>
              <p:spPr bwMode="auto">
                <a:xfrm>
                  <a:off x="3471" y="3168"/>
                  <a:ext cx="1767" cy="285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35863" name="Line 23"/>
                <p:cNvSpPr>
                  <a:spLocks noChangeShapeType="1"/>
                </p:cNvSpPr>
                <p:nvPr>
                  <p:custDataLst>
                    <p:tags r:id="rId12"/>
                  </p:custDataLst>
                </p:nvPr>
              </p:nvSpPr>
              <p:spPr bwMode="auto">
                <a:xfrm flipV="1">
                  <a:off x="3471" y="3510"/>
                  <a:ext cx="1767" cy="210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35864" name="Line 24"/>
                <p:cNvSpPr>
                  <a:spLocks noChangeShapeType="1"/>
                </p:cNvSpPr>
                <p:nvPr>
                  <p:custDataLst>
                    <p:tags r:id="rId13"/>
                  </p:custDataLst>
                </p:nvPr>
              </p:nvSpPr>
              <p:spPr bwMode="auto">
                <a:xfrm flipV="1">
                  <a:off x="3870" y="3510"/>
                  <a:ext cx="969" cy="210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35865" name="Line 25"/>
                <p:cNvSpPr>
                  <a:spLocks noChangeShapeType="1"/>
                </p:cNvSpPr>
                <p:nvPr>
                  <p:custDataLst>
                    <p:tags r:id="rId14"/>
                  </p:custDataLst>
                </p:nvPr>
              </p:nvSpPr>
              <p:spPr bwMode="auto">
                <a:xfrm flipV="1">
                  <a:off x="3243" y="4080"/>
                  <a:ext cx="2223" cy="9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35866" name="Line 26"/>
                <p:cNvSpPr>
                  <a:spLocks noChangeShapeType="1"/>
                </p:cNvSpPr>
                <p:nvPr>
                  <p:custDataLst>
                    <p:tags r:id="rId15"/>
                  </p:custDataLst>
                </p:nvPr>
              </p:nvSpPr>
              <p:spPr bwMode="auto">
                <a:xfrm flipV="1">
                  <a:off x="2673" y="4080"/>
                  <a:ext cx="3420" cy="9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35867" name="Rectangle 27"/>
                <p:cNvSpPr>
                  <a:spLocks noChangeArrowheads="1"/>
                </p:cNvSpPr>
                <p:nvPr>
                  <p:custDataLst>
                    <p:tags r:id="rId16"/>
                  </p:custDataLst>
                </p:nvPr>
              </p:nvSpPr>
              <p:spPr bwMode="auto">
                <a:xfrm>
                  <a:off x="4725" y="6075"/>
                  <a:ext cx="228" cy="228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35868" name="Line 28"/>
                <p:cNvSpPr>
                  <a:spLocks noChangeShapeType="1"/>
                </p:cNvSpPr>
                <p:nvPr>
                  <p:custDataLst>
                    <p:tags r:id="rId17"/>
                  </p:custDataLst>
                </p:nvPr>
              </p:nvSpPr>
              <p:spPr bwMode="auto">
                <a:xfrm flipV="1">
                  <a:off x="3243" y="3738"/>
                  <a:ext cx="2223" cy="171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35869" name="Rectangle 29"/>
                <p:cNvSpPr>
                  <a:spLocks noChangeArrowheads="1"/>
                </p:cNvSpPr>
                <p:nvPr>
                  <p:custDataLst>
                    <p:tags r:id="rId18"/>
                  </p:custDataLst>
                </p:nvPr>
              </p:nvSpPr>
              <p:spPr bwMode="auto">
                <a:xfrm>
                  <a:off x="4725" y="6075"/>
                  <a:ext cx="228" cy="228"/>
                </a:xfrm>
                <a:prstGeom prst="rect">
                  <a:avLst/>
                </a:prstGeom>
                <a:noFill/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35870" name="Line 30"/>
                <p:cNvSpPr>
                  <a:spLocks noChangeShapeType="1"/>
                </p:cNvSpPr>
                <p:nvPr>
                  <p:custDataLst>
                    <p:tags r:id="rId19"/>
                  </p:custDataLst>
                </p:nvPr>
              </p:nvSpPr>
              <p:spPr bwMode="auto">
                <a:xfrm>
                  <a:off x="3870" y="2940"/>
                  <a:ext cx="969" cy="330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</p:grpSp>
        </p:grpSp>
      </p:grpSp>
      <p:sp>
        <p:nvSpPr>
          <p:cNvPr id="35871" name="Text Box 31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50825" y="3474005"/>
            <a:ext cx="8551863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 b="1" dirty="0"/>
              <a:t>Left:</a:t>
            </a:r>
            <a:r>
              <a:rPr lang="en-AU" sz="2400" dirty="0"/>
              <a:t> N = 8, x</a:t>
            </a:r>
            <a:r>
              <a:rPr lang="en-AU" sz="2400" baseline="-25000" dirty="0"/>
              <a:t>i</a:t>
            </a:r>
            <a:r>
              <a:rPr lang="en-AU" sz="2400" dirty="0"/>
              <a:t> = 8 for C</a:t>
            </a:r>
            <a:r>
              <a:rPr lang="en-AU" sz="2400" baseline="-25000" dirty="0"/>
              <a:t>0</a:t>
            </a:r>
            <a:r>
              <a:rPr lang="en-AU" sz="2400" dirty="0"/>
              <a:t> = (1, </a:t>
            </a:r>
            <a:r>
              <a:rPr lang="en-AU" sz="2400" dirty="0" smtClean="0"/>
              <a:t>4)       </a:t>
            </a:r>
            <a:r>
              <a:rPr lang="en-AU" sz="2400" b="1" dirty="0" smtClean="0"/>
              <a:t>Right</a:t>
            </a:r>
            <a:r>
              <a:rPr lang="en-AU" sz="2400" b="1" dirty="0"/>
              <a:t>:</a:t>
            </a:r>
            <a:r>
              <a:rPr lang="en-AU" sz="2400" dirty="0"/>
              <a:t> N = 9, x</a:t>
            </a:r>
            <a:r>
              <a:rPr lang="en-AU" sz="2400" baseline="-25000" dirty="0"/>
              <a:t>i </a:t>
            </a:r>
            <a:r>
              <a:rPr lang="en-AU" sz="2400" dirty="0"/>
              <a:t>= 3 for C</a:t>
            </a:r>
            <a:r>
              <a:rPr lang="en-AU" sz="2400" baseline="-25000" dirty="0"/>
              <a:t>0</a:t>
            </a:r>
            <a:r>
              <a:rPr lang="en-AU" sz="2400" dirty="0"/>
              <a:t> = (1, 5) </a:t>
            </a:r>
          </a:p>
          <a:p>
            <a:pPr>
              <a:spcBef>
                <a:spcPct val="50000"/>
              </a:spcBef>
            </a:pPr>
            <a:r>
              <a:rPr lang="en-AU" sz="2400" b="1" dirty="0"/>
              <a:t>Lines joining paired ghost pixel locations are shown. The N lines are all perfectly bisected at a single point of symmetry, located here at (p/2, p/2)</a:t>
            </a:r>
          </a:p>
          <a:p>
            <a:pPr>
              <a:spcBef>
                <a:spcPct val="50000"/>
              </a:spcBef>
            </a:pPr>
            <a:r>
              <a:rPr lang="en-AU" sz="2400" b="1" dirty="0"/>
              <a:t> The position of two pixels have been wrapped to the opposite edge of the array, modulus p (shown by the boxes) to complete the symmetry</a:t>
            </a:r>
          </a:p>
        </p:txBody>
      </p:sp>
    </p:spTree>
    <p:extLst>
      <p:ext uri="{BB962C8B-B14F-4D97-AF65-F5344CB8AC3E}">
        <p14:creationId xmlns:p14="http://schemas.microsoft.com/office/powerpoint/2010/main" val="2491268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6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454B821B-A397-40FC-9048-08D5B5DD7B47}" type="slidenum">
              <a:rPr lang="en-AU"/>
              <a:pPr/>
              <a:t>34</a:t>
            </a:fld>
            <a:endParaRPr lang="en-AU"/>
          </a:p>
        </p:txBody>
      </p:sp>
      <p:sp>
        <p:nvSpPr>
          <p:cNvPr id="37897" name="Rectangle 9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447675" y="181610"/>
            <a:ext cx="8229600" cy="854075"/>
          </a:xfrm>
        </p:spPr>
        <p:txBody>
          <a:bodyPr>
            <a:noAutofit/>
          </a:bodyPr>
          <a:lstStyle/>
          <a:p>
            <a:pPr algn="l"/>
            <a:r>
              <a:rPr lang="en-AU" sz="3200" dirty="0"/>
              <a:t>Symmetry, translation and </a:t>
            </a:r>
            <a:r>
              <a:rPr lang="en-AU" sz="3200" dirty="0" smtClean="0"/>
              <a:t>affine transformation</a:t>
            </a:r>
            <a:r>
              <a:rPr lang="en-AU" sz="3200" dirty="0"/>
              <a:t/>
            </a:r>
            <a:br>
              <a:rPr lang="en-AU" sz="3200" dirty="0"/>
            </a:br>
            <a:r>
              <a:rPr lang="en-AU" sz="3200" dirty="0">
                <a:solidFill>
                  <a:schemeClr val="tx1"/>
                </a:solidFill>
              </a:rPr>
              <a:t>N = 8 ghost images for x</a:t>
            </a:r>
            <a:r>
              <a:rPr lang="en-AU" sz="3200" baseline="-25000" dirty="0">
                <a:solidFill>
                  <a:schemeClr val="tx1"/>
                </a:solidFill>
              </a:rPr>
              <a:t>i</a:t>
            </a:r>
            <a:r>
              <a:rPr lang="en-AU" sz="3200" dirty="0">
                <a:solidFill>
                  <a:schemeClr val="tx1"/>
                </a:solidFill>
              </a:rPr>
              <a:t> = 8, p = 17</a:t>
            </a:r>
          </a:p>
        </p:txBody>
      </p:sp>
      <p:sp>
        <p:nvSpPr>
          <p:cNvPr id="37899" name="Text Box 11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422400" y="5138738"/>
            <a:ext cx="6975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7900" name="Text Box 12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151958" y="3564015"/>
            <a:ext cx="7740522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AU" b="1" dirty="0"/>
              <a:t>Left:</a:t>
            </a:r>
            <a:r>
              <a:rPr lang="en-AU" dirty="0"/>
              <a:t> C</a:t>
            </a:r>
            <a:r>
              <a:rPr lang="en-AU" baseline="-25000" dirty="0"/>
              <a:t>0</a:t>
            </a:r>
            <a:r>
              <a:rPr lang="en-AU" dirty="0"/>
              <a:t> = (1, 0) (red circle) produces odd symmetry about the leading diagonal*</a:t>
            </a:r>
          </a:p>
          <a:p>
            <a:pPr>
              <a:spcBef>
                <a:spcPct val="50000"/>
              </a:spcBef>
            </a:pPr>
            <a:r>
              <a:rPr lang="en-AU" b="1" dirty="0"/>
              <a:t>Right:</a:t>
            </a:r>
            <a:r>
              <a:rPr lang="en-AU" dirty="0"/>
              <a:t> C</a:t>
            </a:r>
            <a:r>
              <a:rPr lang="en-AU" baseline="-25000" dirty="0"/>
              <a:t>0</a:t>
            </a:r>
            <a:r>
              <a:rPr lang="en-AU" dirty="0"/>
              <a:t> = (1, 5) (blue circle) makes the ghost image have even symmetry*</a:t>
            </a:r>
          </a:p>
        </p:txBody>
      </p:sp>
      <p:grpSp>
        <p:nvGrpSpPr>
          <p:cNvPr id="37907" name="Group 19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1285875" y="1178003"/>
            <a:ext cx="2386013" cy="2386012"/>
            <a:chOff x="810" y="1196"/>
            <a:chExt cx="1503" cy="1503"/>
          </a:xfrm>
        </p:grpSpPr>
        <p:grpSp>
          <p:nvGrpSpPr>
            <p:cNvPr id="37903" name="Group 15"/>
            <p:cNvGrpSpPr>
              <a:grpSpLocks/>
            </p:cNvGrpSpPr>
            <p:nvPr/>
          </p:nvGrpSpPr>
          <p:grpSpPr bwMode="auto">
            <a:xfrm>
              <a:off x="810" y="1196"/>
              <a:ext cx="1503" cy="1503"/>
              <a:chOff x="810" y="1196"/>
              <a:chExt cx="1503" cy="1503"/>
            </a:xfrm>
          </p:grpSpPr>
          <p:sp>
            <p:nvSpPr>
              <p:cNvPr id="37901" name="Rectangle 13"/>
              <p:cNvSpPr>
                <a:spLocks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810" y="1196"/>
                <a:ext cx="1503" cy="150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pic>
            <p:nvPicPr>
              <p:cNvPr id="37893" name="Picture 5" descr="dgci2011_fig4a"/>
              <p:cNvPicPr>
                <a:picLocks noChangeAspect="1" noChangeArrowheads="1"/>
              </p:cNvPicPr>
              <p:nvPr>
                <p:custDataLst>
                  <p:tags r:id="rId14"/>
                </p:custDataLst>
              </p:nvPr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80" y="1253"/>
                <a:ext cx="1360" cy="13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37905" name="Oval 17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952" y="1253"/>
              <a:ext cx="85" cy="85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grpSp>
        <p:nvGrpSpPr>
          <p:cNvPr id="37908" name="Group 20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5065713" y="1178750"/>
            <a:ext cx="2386012" cy="2386012"/>
            <a:chOff x="3418" y="1196"/>
            <a:chExt cx="1503" cy="1503"/>
          </a:xfrm>
        </p:grpSpPr>
        <p:grpSp>
          <p:nvGrpSpPr>
            <p:cNvPr id="37904" name="Group 16"/>
            <p:cNvGrpSpPr>
              <a:grpSpLocks/>
            </p:cNvGrpSpPr>
            <p:nvPr/>
          </p:nvGrpSpPr>
          <p:grpSpPr bwMode="auto">
            <a:xfrm>
              <a:off x="3418" y="1196"/>
              <a:ext cx="1503" cy="1503"/>
              <a:chOff x="3418" y="1196"/>
              <a:chExt cx="1503" cy="1503"/>
            </a:xfrm>
          </p:grpSpPr>
          <p:sp>
            <p:nvSpPr>
              <p:cNvPr id="37902" name="Rectangle 14"/>
              <p:cNvSpPr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3418" y="1196"/>
                <a:ext cx="1503" cy="150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pic>
            <p:nvPicPr>
              <p:cNvPr id="37896" name="Picture 8" descr="dgci2011_fig4b"/>
              <p:cNvPicPr>
                <a:picLocks noChangeAspect="1" noChangeArrowheads="1"/>
              </p:cNvPicPr>
              <p:nvPr>
                <p:custDataLst>
                  <p:tags r:id="rId11"/>
                </p:custDataLst>
              </p:nvPr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76" y="1254"/>
                <a:ext cx="1360" cy="13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37906" name="Oval 18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3560" y="1650"/>
              <a:ext cx="85" cy="85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sp>
        <p:nvSpPr>
          <p:cNvPr id="37910" name="Text Box 22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66555" y="4506486"/>
            <a:ext cx="8190972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000" dirty="0"/>
              <a:t>Ghost images are invariant to translation (modulus p)</a:t>
            </a:r>
          </a:p>
          <a:p>
            <a:pPr>
              <a:spcBef>
                <a:spcPct val="50000"/>
              </a:spcBef>
            </a:pPr>
            <a:r>
              <a:rPr lang="en-AU" sz="2000" dirty="0"/>
              <a:t>Wrapped, shifted and scaled (by +g and –g) versions of the above images are still ghost images at the same N angles</a:t>
            </a:r>
          </a:p>
          <a:p>
            <a:pPr>
              <a:spcBef>
                <a:spcPct val="50000"/>
              </a:spcBef>
            </a:pPr>
            <a:r>
              <a:rPr lang="en-AU" sz="2000" dirty="0"/>
              <a:t>Affine rotations of these ghosts produce ghost images at N new FRT angles</a:t>
            </a:r>
          </a:p>
        </p:txBody>
      </p:sp>
      <p:sp>
        <p:nvSpPr>
          <p:cNvPr id="37911" name="Text Box 23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07259" y="6209507"/>
            <a:ext cx="7515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dirty="0" smtClean="0"/>
              <a:t>*</a:t>
            </a:r>
            <a:r>
              <a:rPr lang="en-AU" dirty="0"/>
              <a:t>s</a:t>
            </a:r>
            <a:r>
              <a:rPr lang="en-AU" dirty="0" smtClean="0"/>
              <a:t>ome </a:t>
            </a:r>
            <a:r>
              <a:rPr lang="en-AU" dirty="0"/>
              <a:t>choices of C</a:t>
            </a:r>
            <a:r>
              <a:rPr lang="en-AU" baseline="-25000" dirty="0"/>
              <a:t>0</a:t>
            </a:r>
            <a:r>
              <a:rPr lang="en-AU" dirty="0"/>
              <a:t> can lead to degenerate 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±</a:t>
            </a:r>
            <a:r>
              <a:rPr lang="en-AU" dirty="0"/>
              <a:t> pixel positions</a:t>
            </a:r>
          </a:p>
        </p:txBody>
      </p:sp>
    </p:spTree>
    <p:extLst>
      <p:ext uri="{BB962C8B-B14F-4D97-AF65-F5344CB8AC3E}">
        <p14:creationId xmlns:p14="http://schemas.microsoft.com/office/powerpoint/2010/main" val="148707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C0C9835E-FF6F-45DE-B7DD-CD3A52E1C681}" type="slidenum">
              <a:rPr lang="en-AU"/>
              <a:pPr/>
              <a:t>35</a:t>
            </a:fld>
            <a:endParaRPr lang="en-AU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188913"/>
            <a:ext cx="8229600" cy="1143000"/>
          </a:xfrm>
        </p:spPr>
        <p:txBody>
          <a:bodyPr/>
          <a:lstStyle/>
          <a:p>
            <a:pPr algn="l"/>
            <a:r>
              <a:rPr lang="en-AU" sz="3200" dirty="0" smtClean="0"/>
              <a:t>Minimal </a:t>
            </a:r>
            <a:r>
              <a:rPr lang="en-AU" sz="3200" dirty="0"/>
              <a:t>ghost examples: 127 x 127 </a:t>
            </a:r>
            <a:r>
              <a:rPr lang="en-AU" sz="3200" dirty="0" smtClean="0"/>
              <a:t>images, 126 pixels, </a:t>
            </a:r>
            <a:r>
              <a:rPr lang="en-AU" sz="3200" dirty="0"/>
              <a:t>zero-sums at </a:t>
            </a:r>
            <a:r>
              <a:rPr lang="en-AU" sz="3200" dirty="0" smtClean="0"/>
              <a:t>N = 63 </a:t>
            </a:r>
            <a:r>
              <a:rPr lang="en-AU" sz="3200" dirty="0"/>
              <a:t>projection angles</a:t>
            </a:r>
          </a:p>
        </p:txBody>
      </p:sp>
      <p:grpSp>
        <p:nvGrpSpPr>
          <p:cNvPr id="76812" name="Group 12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430213" y="1447800"/>
            <a:ext cx="8318500" cy="4105275"/>
            <a:chOff x="271" y="1162"/>
            <a:chExt cx="5240" cy="2586"/>
          </a:xfrm>
        </p:grpSpPr>
        <p:sp>
          <p:nvSpPr>
            <p:cNvPr id="76810" name="Rectangle 10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2925" y="1162"/>
              <a:ext cx="2586" cy="2586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76809" name="Rectangle 9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271" y="1162"/>
              <a:ext cx="2586" cy="2586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pic>
          <p:nvPicPr>
            <p:cNvPr id="76805" name="Picture 5" descr="p127N63_linedup"/>
            <p:cNvPicPr>
              <a:picLocks noChangeAspect="1" noChangeArrowheads="1"/>
            </p:cNvPicPr>
            <p:nvPr>
              <p:custDataLst>
                <p:tags r:id="rId7"/>
              </p:custDataLst>
            </p:nvPr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1186"/>
              <a:ext cx="2544" cy="25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76807" name="Picture 7" descr="p127N63_rand"/>
            <p:cNvPicPr>
              <a:picLocks noChangeAspect="1" noChangeArrowheads="1"/>
            </p:cNvPicPr>
            <p:nvPr>
              <p:custDataLst>
                <p:tags r:id="rId8"/>
              </p:custDataLst>
            </p:nvPr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44" y="1186"/>
              <a:ext cx="2544" cy="25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76811" name="Text Box 11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42875" y="5734050"/>
            <a:ext cx="8785225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200" b="1" dirty="0">
                <a:solidFill>
                  <a:srgbClr val="7030A0"/>
                </a:solidFill>
              </a:rPr>
              <a:t>L</a:t>
            </a:r>
            <a:r>
              <a:rPr lang="en-AU" sz="2200" b="1" dirty="0" smtClean="0">
                <a:solidFill>
                  <a:srgbClr val="7030A0"/>
                </a:solidFill>
              </a:rPr>
              <a:t>eft:</a:t>
            </a:r>
            <a:r>
              <a:rPr lang="en-AU" sz="2200" dirty="0" smtClean="0">
                <a:solidFill>
                  <a:srgbClr val="7030A0"/>
                </a:solidFill>
              </a:rPr>
              <a:t> a ghost that is maximally </a:t>
            </a:r>
            <a:r>
              <a:rPr lang="en-AU" sz="2200" dirty="0">
                <a:solidFill>
                  <a:srgbClr val="7030A0"/>
                </a:solidFill>
              </a:rPr>
              <a:t>visible at 2 angles, invisible at 63 </a:t>
            </a:r>
            <a:r>
              <a:rPr lang="en-AU" sz="2200" dirty="0" smtClean="0">
                <a:solidFill>
                  <a:srgbClr val="7030A0"/>
                </a:solidFill>
              </a:rPr>
              <a:t>angles</a:t>
            </a:r>
            <a:endParaRPr lang="en-AU" sz="2200" dirty="0">
              <a:solidFill>
                <a:srgbClr val="7030A0"/>
              </a:solidFill>
            </a:endParaRPr>
          </a:p>
          <a:p>
            <a:pPr>
              <a:spcBef>
                <a:spcPct val="50000"/>
              </a:spcBef>
            </a:pPr>
            <a:r>
              <a:rPr lang="en-AU" sz="2200" b="1" dirty="0" smtClean="0">
                <a:solidFill>
                  <a:srgbClr val="7030A0"/>
                </a:solidFill>
              </a:rPr>
              <a:t>Right: </a:t>
            </a:r>
            <a:r>
              <a:rPr lang="en-AU" sz="2200" dirty="0" smtClean="0">
                <a:solidFill>
                  <a:srgbClr val="7030A0"/>
                </a:solidFill>
              </a:rPr>
              <a:t>a </a:t>
            </a:r>
            <a:r>
              <a:rPr lang="en-AU" sz="2200" dirty="0">
                <a:solidFill>
                  <a:srgbClr val="7030A0"/>
                </a:solidFill>
              </a:rPr>
              <a:t>ghost </a:t>
            </a:r>
            <a:r>
              <a:rPr lang="en-AU" sz="2200" dirty="0" smtClean="0">
                <a:solidFill>
                  <a:srgbClr val="7030A0"/>
                </a:solidFill>
              </a:rPr>
              <a:t>with minimal </a:t>
            </a:r>
            <a:r>
              <a:rPr lang="en-AU" sz="2200" dirty="0">
                <a:solidFill>
                  <a:srgbClr val="7030A0"/>
                </a:solidFill>
              </a:rPr>
              <a:t>visibility at all projection angles</a:t>
            </a:r>
          </a:p>
        </p:txBody>
      </p:sp>
    </p:spTree>
    <p:extLst>
      <p:ext uri="{BB962C8B-B14F-4D97-AF65-F5344CB8AC3E}">
        <p14:creationId xmlns:p14="http://schemas.microsoft.com/office/powerpoint/2010/main" val="72495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8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3F52D8DC-433A-43C4-A74F-EAC973FB77FA}" type="slidenum">
              <a:rPr lang="en-AU"/>
              <a:pPr/>
              <a:t>36</a:t>
            </a:fld>
            <a:endParaRPr lang="en-AU"/>
          </a:p>
        </p:txBody>
      </p:sp>
      <p:sp>
        <p:nvSpPr>
          <p:cNvPr id="46095" name="Rectangle 15"/>
          <p:cNvSpPr>
            <a:spLocks noGrp="1" noChangeArrowheads="1"/>
          </p:cNvSpPr>
          <p:nvPr>
            <p:ph type="title" sz="quarter"/>
            <p:custDataLst>
              <p:tags r:id="rId2"/>
            </p:custDataLst>
          </p:nvPr>
        </p:nvSpPr>
        <p:spPr>
          <a:xfrm>
            <a:off x="457199" y="274638"/>
            <a:ext cx="8480425" cy="633412"/>
          </a:xfrm>
        </p:spPr>
        <p:txBody>
          <a:bodyPr>
            <a:normAutofit/>
          </a:bodyPr>
          <a:lstStyle/>
          <a:p>
            <a:pPr algn="l"/>
            <a:r>
              <a:rPr lang="en-AU" sz="2800" dirty="0" smtClean="0"/>
              <a:t>Auto- </a:t>
            </a:r>
            <a:r>
              <a:rPr lang="en-AU" sz="2800" dirty="0"/>
              <a:t>and cross-correlation of </a:t>
            </a:r>
            <a:r>
              <a:rPr lang="en-AU" sz="2800" dirty="0" smtClean="0"/>
              <a:t>minimal ghost </a:t>
            </a:r>
            <a:r>
              <a:rPr lang="en-AU" sz="2800" dirty="0"/>
              <a:t>images</a:t>
            </a:r>
          </a:p>
        </p:txBody>
      </p:sp>
      <p:grpSp>
        <p:nvGrpSpPr>
          <p:cNvPr id="46109" name="Group 29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476250" y="1179513"/>
            <a:ext cx="1755775" cy="1709737"/>
            <a:chOff x="527" y="743"/>
            <a:chExt cx="1106" cy="1077"/>
          </a:xfrm>
        </p:grpSpPr>
        <p:sp>
          <p:nvSpPr>
            <p:cNvPr id="46105" name="Rectangle 25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527" y="743"/>
              <a:ext cx="1106" cy="107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pic>
          <p:nvPicPr>
            <p:cNvPr id="46085" name="Picture 5" descr="dgci2011_fig7a"/>
            <p:cNvPicPr>
              <a:picLocks noChangeAspect="1" noChangeArrowheads="1"/>
            </p:cNvPicPr>
            <p:nvPr>
              <p:custDataLst>
                <p:tags r:id="rId19"/>
              </p:custDataLst>
            </p:nvPr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" y="771"/>
              <a:ext cx="1016" cy="10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46111" name="Group 31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7181850" y="1179513"/>
            <a:ext cx="1755775" cy="1709737"/>
            <a:chOff x="4524" y="743"/>
            <a:chExt cx="1106" cy="1077"/>
          </a:xfrm>
        </p:grpSpPr>
        <p:sp>
          <p:nvSpPr>
            <p:cNvPr id="46106" name="Rectangle 26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4524" y="743"/>
              <a:ext cx="1106" cy="107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pic>
          <p:nvPicPr>
            <p:cNvPr id="46088" name="Picture 8" descr="dgci2011_fig7b"/>
            <p:cNvPicPr>
              <a:picLocks noChangeAspect="1" noChangeArrowheads="1"/>
            </p:cNvPicPr>
            <p:nvPr>
              <p:custDataLst>
                <p:tags r:id="rId17"/>
              </p:custDataLst>
            </p:nvPr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81" y="775"/>
              <a:ext cx="1016" cy="10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46112" name="Group 32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6597650" y="2979738"/>
            <a:ext cx="2339975" cy="2341562"/>
            <a:chOff x="4156" y="1877"/>
            <a:chExt cx="1474" cy="1475"/>
          </a:xfrm>
        </p:grpSpPr>
        <p:sp>
          <p:nvSpPr>
            <p:cNvPr id="46108" name="Rectangle 28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4156" y="1877"/>
              <a:ext cx="1474" cy="147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pic>
          <p:nvPicPr>
            <p:cNvPr id="46094" name="Picture 14" descr="dgci2011_fig7d"/>
            <p:cNvPicPr>
              <a:picLocks noChangeAspect="1" noChangeArrowheads="1"/>
            </p:cNvPicPr>
            <p:nvPr>
              <p:custDataLst>
                <p:tags r:id="rId15"/>
              </p:custDataLst>
            </p:nvPr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2" y="1916"/>
              <a:ext cx="1378" cy="13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46097" name="Text Box 17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681287" y="1428750"/>
            <a:ext cx="432098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800" i="1" dirty="0" smtClean="0"/>
              <a:t>Two different ghost </a:t>
            </a:r>
            <a:r>
              <a:rPr lang="en-AU" sz="2800" i="1" dirty="0"/>
              <a:t>images for N = 64, p = </a:t>
            </a:r>
            <a:r>
              <a:rPr lang="en-AU" sz="2800" i="1" dirty="0" smtClean="0"/>
              <a:t>127</a:t>
            </a:r>
            <a:endParaRPr lang="en-AU" sz="2800" i="1" dirty="0"/>
          </a:p>
        </p:txBody>
      </p:sp>
      <p:sp>
        <p:nvSpPr>
          <p:cNvPr id="46103" name="Text Box 23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144976" y="5327762"/>
            <a:ext cx="36449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 i="1" dirty="0">
                <a:solidFill>
                  <a:srgbClr val="7030A0"/>
                </a:solidFill>
              </a:rPr>
              <a:t>The </a:t>
            </a:r>
            <a:r>
              <a:rPr lang="en-AU" sz="2400" b="1" i="1" u="sng" dirty="0">
                <a:solidFill>
                  <a:srgbClr val="7030A0"/>
                </a:solidFill>
              </a:rPr>
              <a:t>cross-correlation</a:t>
            </a:r>
            <a:r>
              <a:rPr lang="en-AU" sz="2400" b="1" i="1" dirty="0">
                <a:solidFill>
                  <a:srgbClr val="7030A0"/>
                </a:solidFill>
              </a:rPr>
              <a:t> of the two ghosts above has values +1, 0 or </a:t>
            </a:r>
            <a:r>
              <a:rPr lang="en-AU" sz="2400" b="1" i="1" dirty="0">
                <a:solidFill>
                  <a:srgbClr val="7030A0"/>
                </a:solidFill>
                <a:latin typeface="Symbol" pitchFamily="18" charset="2"/>
              </a:rPr>
              <a:t>-</a:t>
            </a:r>
            <a:r>
              <a:rPr lang="en-AU" sz="2400" b="1" i="1" dirty="0">
                <a:solidFill>
                  <a:srgbClr val="7030A0"/>
                </a:solidFill>
              </a:rPr>
              <a:t>1</a:t>
            </a:r>
            <a:endParaRPr lang="en-AU" sz="2400" b="1" dirty="0">
              <a:solidFill>
                <a:srgbClr val="7030A0"/>
              </a:solidFill>
            </a:endParaRPr>
          </a:p>
        </p:txBody>
      </p:sp>
      <p:sp>
        <p:nvSpPr>
          <p:cNvPr id="46104" name="Text Box 24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51520" y="5327762"/>
            <a:ext cx="468052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AU" sz="2400" i="1" dirty="0" smtClean="0"/>
              <a:t>Each </a:t>
            </a:r>
            <a:r>
              <a:rPr lang="en-AU" sz="2400" b="1" i="1" u="sng" dirty="0"/>
              <a:t>auto-correlation</a:t>
            </a:r>
            <a:r>
              <a:rPr lang="en-AU" sz="2400" b="1" i="1" dirty="0"/>
              <a:t> has a single pixel peak value of 128 </a:t>
            </a:r>
            <a:r>
              <a:rPr lang="en-AU" sz="2400" i="1" dirty="0"/>
              <a:t>at (127, 127), point shown circled, </a:t>
            </a:r>
            <a:r>
              <a:rPr lang="en-AU" sz="2400" b="1" i="1" dirty="0"/>
              <a:t>other locations have absolute values ≤ 2</a:t>
            </a:r>
            <a:endParaRPr lang="en-AU" sz="2400" b="1" dirty="0"/>
          </a:p>
        </p:txBody>
      </p:sp>
      <p:grpSp>
        <p:nvGrpSpPr>
          <p:cNvPr id="46114" name="Group 34"/>
          <p:cNvGrpSpPr>
            <a:grpSpLocks/>
          </p:cNvGrpSpPr>
          <p:nvPr>
            <p:custDataLst>
              <p:tags r:id="rId9"/>
            </p:custDataLst>
          </p:nvPr>
        </p:nvGrpSpPr>
        <p:grpSpPr bwMode="auto">
          <a:xfrm>
            <a:off x="476250" y="2978150"/>
            <a:ext cx="2339975" cy="2341563"/>
            <a:chOff x="300" y="1876"/>
            <a:chExt cx="1474" cy="1475"/>
          </a:xfrm>
        </p:grpSpPr>
        <p:sp>
          <p:nvSpPr>
            <p:cNvPr id="46107" name="Rectangle 27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300" y="1876"/>
              <a:ext cx="1474" cy="147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pic>
          <p:nvPicPr>
            <p:cNvPr id="46091" name="Picture 11" descr="dgci2011_fig7c"/>
            <p:cNvPicPr>
              <a:picLocks noChangeAspect="1" noChangeArrowheads="1"/>
            </p:cNvPicPr>
            <p:nvPr>
              <p:custDataLst>
                <p:tags r:id="rId12"/>
              </p:custDataLst>
            </p:nvPr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7" y="1916"/>
              <a:ext cx="1378" cy="13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46113" name="Oval 33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981" y="2556"/>
              <a:ext cx="113" cy="114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cxnSp>
        <p:nvCxnSpPr>
          <p:cNvPr id="3" name="Straight Arrow Connector 2"/>
          <p:cNvCxnSpPr/>
          <p:nvPr>
            <p:custDataLst>
              <p:tags r:id="rId10"/>
            </p:custDataLst>
          </p:nvPr>
        </p:nvCxnSpPr>
        <p:spPr>
          <a:xfrm>
            <a:off x="3356865" y="2382857"/>
            <a:ext cx="2610290" cy="0"/>
          </a:xfrm>
          <a:prstGeom prst="straightConnector1">
            <a:avLst/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497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6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8E87E9E0-2BCF-4827-BA3F-EDA57CCB2544}" type="slidenum">
              <a:rPr lang="en-AU"/>
              <a:pPr/>
              <a:t>37</a:t>
            </a:fld>
            <a:endParaRPr lang="en-AU"/>
          </a:p>
        </p:txBody>
      </p:sp>
      <p:sp>
        <p:nvSpPr>
          <p:cNvPr id="55305" name="Rectangle 9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3492500" y="142875"/>
            <a:ext cx="5400675" cy="588963"/>
          </a:xfrm>
        </p:spPr>
        <p:txBody>
          <a:bodyPr>
            <a:noAutofit/>
          </a:bodyPr>
          <a:lstStyle/>
          <a:p>
            <a:r>
              <a:rPr lang="en-AU" sz="2800" b="1" dirty="0">
                <a:solidFill>
                  <a:srgbClr val="7030A0"/>
                </a:solidFill>
              </a:rPr>
              <a:t>Four non-overlapped ghost images</a:t>
            </a:r>
          </a:p>
        </p:txBody>
      </p:sp>
      <p:grpSp>
        <p:nvGrpSpPr>
          <p:cNvPr id="55312" name="Group 16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4751388" y="863600"/>
            <a:ext cx="4230687" cy="4230688"/>
            <a:chOff x="2993" y="544"/>
            <a:chExt cx="2665" cy="2665"/>
          </a:xfrm>
        </p:grpSpPr>
        <p:sp>
          <p:nvSpPr>
            <p:cNvPr id="55311" name="Rectangle 15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2993" y="544"/>
              <a:ext cx="2665" cy="266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pic>
          <p:nvPicPr>
            <p:cNvPr id="55304" name="Picture 8" descr="dgci_fig9b"/>
            <p:cNvPicPr>
              <a:picLocks noChangeAspect="1" noChangeArrowheads="1"/>
            </p:cNvPicPr>
            <p:nvPr>
              <p:custDataLst>
                <p:tags r:id="rId14"/>
              </p:custDataLst>
            </p:nvPr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0" y="601"/>
              <a:ext cx="2544" cy="25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55307" name="Text Box 11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5560" y="2889250"/>
            <a:ext cx="461645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 i="1" dirty="0"/>
              <a:t>The sum of four, non-overlapping ghost images with N = 5 for p = </a:t>
            </a:r>
            <a:r>
              <a:rPr lang="en-AU" sz="2400" i="1" dirty="0" smtClean="0"/>
              <a:t>19 </a:t>
            </a:r>
            <a:r>
              <a:rPr lang="en-AU" sz="2400" i="1" dirty="0"/>
              <a:t>(marked by red circles). These are all anti-symmetric ghosts with the same zero-sum angles</a:t>
            </a:r>
          </a:p>
        </p:txBody>
      </p:sp>
      <p:sp>
        <p:nvSpPr>
          <p:cNvPr id="55308" name="Text Box 12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61510" y="5184775"/>
            <a:ext cx="868562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 i="1" dirty="0">
                <a:solidFill>
                  <a:srgbClr val="7030A0"/>
                </a:solidFill>
              </a:rPr>
              <a:t>The auto-correlation peak value at (19, 19) is </a:t>
            </a:r>
            <a:r>
              <a:rPr lang="en-AU" sz="2400" b="1" i="1" dirty="0">
                <a:solidFill>
                  <a:srgbClr val="7030A0"/>
                </a:solidFill>
              </a:rPr>
              <a:t>80 (20 from each of the four independent ghost components). </a:t>
            </a:r>
            <a:r>
              <a:rPr lang="en-AU" sz="2400" i="1" dirty="0">
                <a:solidFill>
                  <a:srgbClr val="7030A0"/>
                </a:solidFill>
              </a:rPr>
              <a:t>The off-peak values range from +10 to </a:t>
            </a:r>
            <a:r>
              <a:rPr lang="en-AU" sz="2400" i="1" dirty="0">
                <a:solidFill>
                  <a:srgbClr val="7030A0"/>
                </a:solidFill>
                <a:latin typeface="Symbol" pitchFamily="18" charset="2"/>
              </a:rPr>
              <a:t>-</a:t>
            </a:r>
            <a:r>
              <a:rPr lang="en-AU" sz="2400" i="1" dirty="0">
                <a:solidFill>
                  <a:srgbClr val="7030A0"/>
                </a:solidFill>
              </a:rPr>
              <a:t>14. The cross-correlation of the above ghost with its </a:t>
            </a:r>
            <a:r>
              <a:rPr lang="en-AU" sz="2400" i="1" dirty="0">
                <a:solidFill>
                  <a:srgbClr val="FF0000"/>
                </a:solidFill>
              </a:rPr>
              <a:t>transpose </a:t>
            </a:r>
            <a:r>
              <a:rPr lang="en-AU" sz="2400" i="1" dirty="0">
                <a:solidFill>
                  <a:srgbClr val="7030A0"/>
                </a:solidFill>
              </a:rPr>
              <a:t>has the same range of values, but with </a:t>
            </a:r>
            <a:r>
              <a:rPr lang="en-AU" sz="2400" i="1" dirty="0">
                <a:solidFill>
                  <a:srgbClr val="FF0000"/>
                </a:solidFill>
              </a:rPr>
              <a:t>reversed signs</a:t>
            </a:r>
            <a:endParaRPr lang="en-AU" sz="2400" dirty="0">
              <a:solidFill>
                <a:srgbClr val="FF0000"/>
              </a:solidFill>
            </a:endParaRPr>
          </a:p>
        </p:txBody>
      </p:sp>
      <p:grpSp>
        <p:nvGrpSpPr>
          <p:cNvPr id="55322" name="Group 26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746125" y="279400"/>
            <a:ext cx="2609850" cy="2609850"/>
            <a:chOff x="470" y="176"/>
            <a:chExt cx="1644" cy="1644"/>
          </a:xfrm>
        </p:grpSpPr>
        <p:grpSp>
          <p:nvGrpSpPr>
            <p:cNvPr id="55310" name="Group 14"/>
            <p:cNvGrpSpPr>
              <a:grpSpLocks/>
            </p:cNvGrpSpPr>
            <p:nvPr/>
          </p:nvGrpSpPr>
          <p:grpSpPr bwMode="auto">
            <a:xfrm>
              <a:off x="470" y="176"/>
              <a:ext cx="1644" cy="1644"/>
              <a:chOff x="215" y="147"/>
              <a:chExt cx="1644" cy="1644"/>
            </a:xfrm>
          </p:grpSpPr>
          <p:sp>
            <p:nvSpPr>
              <p:cNvPr id="55309" name="Rectangle 13"/>
              <p:cNvSpPr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215" y="147"/>
                <a:ext cx="1644" cy="164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pic>
            <p:nvPicPr>
              <p:cNvPr id="55301" name="Picture 5" descr="dgci_fig9a"/>
              <p:cNvPicPr>
                <a:picLocks noChangeAspect="1" noChangeArrowheads="1"/>
              </p:cNvPicPr>
              <p:nvPr>
                <p:custDataLst>
                  <p:tags r:id="rId12"/>
                </p:custDataLst>
              </p:nvPr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2" y="204"/>
                <a:ext cx="1520" cy="15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55316" name="Oval 20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782" y="1111"/>
              <a:ext cx="85" cy="85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55319" name="Oval 23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924" y="1111"/>
              <a:ext cx="85" cy="85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55320" name="Oval 24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1236" y="1111"/>
              <a:ext cx="85" cy="85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55321" name="Oval 25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1321" y="1111"/>
              <a:ext cx="85" cy="85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163818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6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D1A24CF5-7AEF-4294-8BB8-E28982E9E7AE}" type="slidenum">
              <a:rPr lang="en-AU"/>
              <a:pPr/>
              <a:t>38</a:t>
            </a:fld>
            <a:endParaRPr lang="en-AU"/>
          </a:p>
        </p:txBody>
      </p:sp>
      <p:sp>
        <p:nvSpPr>
          <p:cNvPr id="59401" name="Rectangle 9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3446463" y="98425"/>
            <a:ext cx="4411662" cy="450850"/>
          </a:xfrm>
        </p:spPr>
        <p:txBody>
          <a:bodyPr>
            <a:noAutofit/>
          </a:bodyPr>
          <a:lstStyle/>
          <a:p>
            <a:r>
              <a:rPr lang="en-AU" sz="3200" b="1" dirty="0">
                <a:solidFill>
                  <a:srgbClr val="7030A0"/>
                </a:solidFill>
              </a:rPr>
              <a:t>Four overlapped ghosts</a:t>
            </a:r>
            <a:r>
              <a:rPr lang="en-AU" sz="3200" dirty="0">
                <a:solidFill>
                  <a:srgbClr val="7030A0"/>
                </a:solidFill>
              </a:rPr>
              <a:t> </a:t>
            </a:r>
          </a:p>
        </p:txBody>
      </p:sp>
      <p:sp>
        <p:nvSpPr>
          <p:cNvPr id="59403" name="Text Box 11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16505" y="2843935"/>
            <a:ext cx="4319588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 i="1" dirty="0"/>
              <a:t>The sum of four, partially-overlapping ghost images with N = 5 for p = </a:t>
            </a:r>
            <a:r>
              <a:rPr lang="en-AU" sz="2400" i="1" dirty="0" smtClean="0"/>
              <a:t>19 </a:t>
            </a:r>
            <a:r>
              <a:rPr lang="en-AU" sz="2400" i="1" dirty="0"/>
              <a:t>constructed with the same starting coordinate, C</a:t>
            </a:r>
            <a:r>
              <a:rPr lang="en-AU" sz="2400" i="1" baseline="-25000" dirty="0"/>
              <a:t>0</a:t>
            </a:r>
            <a:r>
              <a:rPr lang="en-AU" sz="2400" i="1" dirty="0"/>
              <a:t> = (1, 0) (shown by the red circle)</a:t>
            </a:r>
          </a:p>
          <a:p>
            <a:pPr>
              <a:spcBef>
                <a:spcPct val="50000"/>
              </a:spcBef>
            </a:pPr>
            <a:r>
              <a:rPr lang="en-AU" sz="2400" i="1" dirty="0"/>
              <a:t>The summed ghost has value +4 at (1, 0) and (18, 0) and </a:t>
            </a:r>
            <a:r>
              <a:rPr lang="en-AU" sz="2400" i="1" dirty="0">
                <a:latin typeface="Symbol" pitchFamily="18" charset="2"/>
              </a:rPr>
              <a:t>-</a:t>
            </a:r>
            <a:r>
              <a:rPr lang="en-AU" sz="2400" i="1" dirty="0"/>
              <a:t>4 at (0, 1) and (0, 18). All four ghosts are anti-symmetric, but have different zero-sum angles</a:t>
            </a:r>
          </a:p>
        </p:txBody>
      </p:sp>
      <p:sp>
        <p:nvSpPr>
          <p:cNvPr id="59405" name="Text Box 13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346976" y="4869160"/>
            <a:ext cx="472558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 i="1" dirty="0">
                <a:solidFill>
                  <a:srgbClr val="7030A0"/>
                </a:solidFill>
              </a:rPr>
              <a:t>The auto-correlation peak value at (19, 19) is 128 = 4*4*4 + 16*4*1, has been suppressed to better show the off-peak values, which range from +20 to </a:t>
            </a:r>
            <a:r>
              <a:rPr lang="en-AU" sz="2400" i="1" dirty="0">
                <a:solidFill>
                  <a:srgbClr val="7030A0"/>
                </a:solidFill>
                <a:latin typeface="Symbol" pitchFamily="18" charset="2"/>
              </a:rPr>
              <a:t>-</a:t>
            </a:r>
            <a:r>
              <a:rPr lang="en-AU" sz="2400" i="1" dirty="0">
                <a:solidFill>
                  <a:srgbClr val="7030A0"/>
                </a:solidFill>
              </a:rPr>
              <a:t>24</a:t>
            </a:r>
            <a:endParaRPr lang="en-AU" sz="2400" dirty="0">
              <a:solidFill>
                <a:srgbClr val="7030A0"/>
              </a:solidFill>
            </a:endParaRPr>
          </a:p>
        </p:txBody>
      </p:sp>
      <p:grpSp>
        <p:nvGrpSpPr>
          <p:cNvPr id="59411" name="Group 19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4662488" y="683695"/>
            <a:ext cx="4184650" cy="4184650"/>
            <a:chOff x="2937" y="601"/>
            <a:chExt cx="2636" cy="2636"/>
          </a:xfrm>
        </p:grpSpPr>
        <p:sp>
          <p:nvSpPr>
            <p:cNvPr id="59410" name="Rectangle 18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2937" y="601"/>
              <a:ext cx="2636" cy="26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pic>
          <p:nvPicPr>
            <p:cNvPr id="59400" name="Picture 8" descr="dgci2011_fig10b"/>
            <p:cNvPicPr>
              <a:picLocks noChangeAspect="1" noChangeArrowheads="1"/>
            </p:cNvPicPr>
            <p:nvPr>
              <p:custDataLst>
                <p:tags r:id="rId11"/>
              </p:custDataLst>
            </p:nvPr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3" y="657"/>
              <a:ext cx="2544" cy="25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59406" name="Rectangle 14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4212" y="1877"/>
              <a:ext cx="85" cy="8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59407" name="Line 15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 flipH="1" flipV="1">
              <a:off x="4269" y="1933"/>
              <a:ext cx="794" cy="121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59413" name="Group 21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746125" y="187325"/>
            <a:ext cx="2609850" cy="2611438"/>
            <a:chOff x="470" y="118"/>
            <a:chExt cx="1644" cy="1645"/>
          </a:xfrm>
        </p:grpSpPr>
        <p:grpSp>
          <p:nvGrpSpPr>
            <p:cNvPr id="59409" name="Group 17"/>
            <p:cNvGrpSpPr>
              <a:grpSpLocks/>
            </p:cNvGrpSpPr>
            <p:nvPr/>
          </p:nvGrpSpPr>
          <p:grpSpPr bwMode="auto">
            <a:xfrm>
              <a:off x="470" y="118"/>
              <a:ext cx="1644" cy="1645"/>
              <a:chOff x="499" y="90"/>
              <a:chExt cx="1644" cy="1645"/>
            </a:xfrm>
          </p:grpSpPr>
          <p:sp>
            <p:nvSpPr>
              <p:cNvPr id="59408" name="Rectangle 16"/>
              <p:cNvSpPr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499" y="90"/>
                <a:ext cx="1644" cy="164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pic>
            <p:nvPicPr>
              <p:cNvPr id="59397" name="Picture 5" descr="dgci2011_fig10a"/>
              <p:cNvPicPr>
                <a:picLocks noChangeAspect="1" noChangeArrowheads="1"/>
              </p:cNvPicPr>
              <p:nvPr>
                <p:custDataLst>
                  <p:tags r:id="rId9"/>
                </p:custDataLst>
              </p:nvPr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5" y="147"/>
                <a:ext cx="1520" cy="15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59412" name="Oval 20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612" y="176"/>
              <a:ext cx="85" cy="85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13485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l"/>
            <a:r>
              <a:rPr lang="en-AU" dirty="0" smtClean="0">
                <a:solidFill>
                  <a:srgbClr val="FF0000"/>
                </a:solidFill>
              </a:rPr>
              <a:t>7</a:t>
            </a:r>
            <a:r>
              <a:rPr lang="en-AU" dirty="0" smtClean="0"/>
              <a:t> </a:t>
            </a:r>
            <a:r>
              <a:rPr lang="en-AU" dirty="0" smtClean="0"/>
              <a:t> zero </a:t>
            </a:r>
            <a:r>
              <a:rPr lang="en-AU" dirty="0" smtClean="0"/>
              <a:t>cross-correlation functions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AU" dirty="0" smtClean="0"/>
              <a:t>The cross-correlation of two functions </a:t>
            </a:r>
            <a:r>
              <a:rPr lang="en-AU" dirty="0"/>
              <a:t>(</a:t>
            </a:r>
            <a:r>
              <a:rPr lang="en-AU" dirty="0" smtClean="0"/>
              <a:t>like a convolution) measures how similar they are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A correlation in real space is equivalent to a product of the two Fourier transforms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 smtClean="0"/>
              <a:t>We can use the FRT to produce sets of data A and B that have zero cross-correlation by aligning the N projections </a:t>
            </a:r>
            <a:r>
              <a:rPr lang="en-AU" dirty="0" smtClean="0"/>
              <a:t>that have</a:t>
            </a:r>
            <a:r>
              <a:rPr lang="en-AU" dirty="0" smtClean="0"/>
              <a:t> </a:t>
            </a:r>
            <a:r>
              <a:rPr lang="en-AU" dirty="0" smtClean="0"/>
              <a:t>zero sums for A </a:t>
            </a:r>
            <a:r>
              <a:rPr lang="en-AU" dirty="0" smtClean="0"/>
              <a:t>with </a:t>
            </a:r>
            <a:r>
              <a:rPr lang="en-AU" dirty="0" smtClean="0"/>
              <a:t>N non zero-sum projections for B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07D86CED-A007-46EE-9BE2-56B556C294BC}" type="slidenum">
              <a:rPr lang="en-AU" smtClean="0"/>
              <a:t>39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12214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l"/>
            <a:r>
              <a:rPr lang="en-AU" dirty="0" smtClean="0"/>
              <a:t>Ghosts in image data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AU" dirty="0" smtClean="0"/>
              <a:t>We can play the same zero-sum games with image data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 smtClean="0"/>
              <a:t>By incrementing the intensity of some pixels and decrementing the intensity of other pixels, we can make an image that has </a:t>
            </a:r>
            <a:r>
              <a:rPr lang="en-AU" dirty="0" smtClean="0">
                <a:solidFill>
                  <a:srgbClr val="7030A0"/>
                </a:solidFill>
              </a:rPr>
              <a:t>no net change in intensity when summed in given directions</a:t>
            </a:r>
            <a:r>
              <a:rPr lang="en-AU" dirty="0" smtClean="0"/>
              <a:t>: these zero-sum functions are called ghosts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They play an interesting role in tomography, where we infer the structure of an object from the net absorption of, for example, light or x-rays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07D86CED-A007-46EE-9BE2-56B556C294BC}" type="slidenum">
              <a:rPr lang="en-AU" smtClean="0"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894981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pPr algn="l"/>
            <a:r>
              <a:rPr lang="en-AU" sz="3600" dirty="0" smtClean="0"/>
              <a:t>Constructing functions A and B that have </a:t>
            </a:r>
            <a:r>
              <a:rPr lang="en-AU" sz="3600" dirty="0" smtClean="0"/>
              <a:t>exactly zero </a:t>
            </a:r>
            <a:r>
              <a:rPr lang="en-AU" sz="3600" dirty="0" smtClean="0"/>
              <a:t>cross-correlation</a:t>
            </a:r>
            <a:endParaRPr lang="en-AU" sz="3600" dirty="0"/>
          </a:p>
        </p:txBody>
      </p:sp>
      <p:sp>
        <p:nvSpPr>
          <p:cNvPr id="3" name="Rectangle 2"/>
          <p:cNvSpPr/>
          <p:nvPr>
            <p:custDataLst>
              <p:tags r:id="rId2"/>
            </p:custDataLst>
          </p:nvPr>
        </p:nvSpPr>
        <p:spPr>
          <a:xfrm>
            <a:off x="981224" y="1551516"/>
            <a:ext cx="1845205" cy="17776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Rectangle 3"/>
          <p:cNvSpPr/>
          <p:nvPr>
            <p:custDataLst>
              <p:tags r:id="rId3"/>
            </p:custDataLst>
          </p:nvPr>
        </p:nvSpPr>
        <p:spPr>
          <a:xfrm>
            <a:off x="3581890" y="1561293"/>
            <a:ext cx="1845205" cy="17776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Rectangle 4"/>
          <p:cNvSpPr/>
          <p:nvPr>
            <p:custDataLst>
              <p:tags r:id="rId4"/>
            </p:custDataLst>
          </p:nvPr>
        </p:nvSpPr>
        <p:spPr>
          <a:xfrm>
            <a:off x="981224" y="4711642"/>
            <a:ext cx="1845205" cy="177769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Rectangle 5"/>
          <p:cNvSpPr/>
          <p:nvPr>
            <p:custDataLst>
              <p:tags r:id="rId5"/>
            </p:custDataLst>
          </p:nvPr>
        </p:nvSpPr>
        <p:spPr>
          <a:xfrm>
            <a:off x="3626895" y="4689140"/>
            <a:ext cx="1845205" cy="177769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Rectangle 6"/>
          <p:cNvSpPr/>
          <p:nvPr>
            <p:custDataLst>
              <p:tags r:id="rId6"/>
            </p:custDataLst>
          </p:nvPr>
        </p:nvSpPr>
        <p:spPr>
          <a:xfrm>
            <a:off x="981224" y="1538790"/>
            <a:ext cx="1845205" cy="89862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/>
          <p:cNvSpPr/>
          <p:nvPr>
            <p:custDataLst>
              <p:tags r:id="rId7"/>
            </p:custDataLst>
          </p:nvPr>
        </p:nvSpPr>
        <p:spPr>
          <a:xfrm>
            <a:off x="3581889" y="2450142"/>
            <a:ext cx="1845205" cy="89862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TextBox 8"/>
          <p:cNvSpPr txBox="1"/>
          <p:nvPr>
            <p:custDataLst>
              <p:tags r:id="rId8"/>
            </p:custDataLst>
          </p:nvPr>
        </p:nvSpPr>
        <p:spPr>
          <a:xfrm>
            <a:off x="568960" y="3474005"/>
            <a:ext cx="28329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FRT of Image A </a:t>
            </a:r>
            <a:r>
              <a:rPr lang="en-AU" sz="2400" dirty="0" smtClean="0"/>
              <a:t>has </a:t>
            </a:r>
            <a:r>
              <a:rPr lang="en-AU" sz="2400" dirty="0" smtClean="0"/>
              <a:t>zero FRT projections from 0 to (p-1)/2</a:t>
            </a:r>
            <a:endParaRPr lang="en-AU" sz="2400" dirty="0"/>
          </a:p>
        </p:txBody>
      </p:sp>
      <p:sp>
        <p:nvSpPr>
          <p:cNvPr id="10" name="TextBox 9"/>
          <p:cNvSpPr txBox="1"/>
          <p:nvPr>
            <p:custDataLst>
              <p:tags r:id="rId9"/>
            </p:custDataLst>
          </p:nvPr>
        </p:nvSpPr>
        <p:spPr>
          <a:xfrm>
            <a:off x="3382604" y="3549237"/>
            <a:ext cx="31246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FRT of Image B has </a:t>
            </a:r>
            <a:r>
              <a:rPr lang="en-AU" sz="2400" dirty="0" smtClean="0"/>
              <a:t> </a:t>
            </a:r>
            <a:r>
              <a:rPr lang="en-AU" sz="2400" dirty="0" smtClean="0"/>
              <a:t>zero FRT projections from (p+1)/2 to p</a:t>
            </a:r>
            <a:endParaRPr lang="en-AU" sz="2400" dirty="0"/>
          </a:p>
        </p:txBody>
      </p:sp>
      <p:sp>
        <p:nvSpPr>
          <p:cNvPr id="11" name="TextBox 10"/>
          <p:cNvSpPr txBox="1"/>
          <p:nvPr>
            <p:custDataLst>
              <p:tags r:id="rId10"/>
            </p:custDataLst>
          </p:nvPr>
        </p:nvSpPr>
        <p:spPr>
          <a:xfrm>
            <a:off x="6192180" y="1295980"/>
            <a:ext cx="274530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solidFill>
                  <a:srgbClr val="FF0000"/>
                </a:solidFill>
              </a:rPr>
              <a:t>The product of the FFT of individual 1D projections of the FRT is equivalent to a 2D correlation in FFT space</a:t>
            </a:r>
          </a:p>
          <a:p>
            <a:endParaRPr lang="en-AU" sz="2400" dirty="0">
              <a:solidFill>
                <a:srgbClr val="FF0000"/>
              </a:solidFill>
            </a:endParaRPr>
          </a:p>
          <a:p>
            <a:endParaRPr lang="en-AU" sz="2400" dirty="0" smtClean="0">
              <a:solidFill>
                <a:srgbClr val="FF0000"/>
              </a:solidFill>
            </a:endParaRPr>
          </a:p>
          <a:p>
            <a:endParaRPr lang="en-AU" sz="2400" dirty="0" smtClean="0">
              <a:solidFill>
                <a:srgbClr val="FF0000"/>
              </a:solidFill>
            </a:endParaRPr>
          </a:p>
          <a:p>
            <a:r>
              <a:rPr lang="en-AU" sz="2400" dirty="0" smtClean="0">
                <a:solidFill>
                  <a:srgbClr val="FF0000"/>
                </a:solidFill>
              </a:rPr>
              <a:t>As each row-wise product is zero, the 2D cross-correlation </a:t>
            </a:r>
            <a:r>
              <a:rPr lang="en-AU" sz="2400" dirty="0">
                <a:solidFill>
                  <a:srgbClr val="FF0000"/>
                </a:solidFill>
              </a:rPr>
              <a:t> </a:t>
            </a:r>
            <a:r>
              <a:rPr lang="en-AU" sz="2400" dirty="0" smtClean="0">
                <a:solidFill>
                  <a:srgbClr val="FF0000"/>
                </a:solidFill>
              </a:rPr>
              <a:t>A</a:t>
            </a:r>
            <a:r>
              <a:rPr lang="en-AU" sz="2400" dirty="0" smtClean="0">
                <a:solidFill>
                  <a:srgbClr val="FF0000"/>
                </a:solidFill>
                <a:sym typeface="Symbol"/>
              </a:rPr>
              <a:t></a:t>
            </a:r>
            <a:r>
              <a:rPr lang="en-AU" sz="2400" dirty="0" smtClean="0">
                <a:solidFill>
                  <a:srgbClr val="FF0000"/>
                </a:solidFill>
              </a:rPr>
              <a:t>B must be exactly zero</a:t>
            </a:r>
            <a:endParaRPr lang="en-AU" sz="24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>
            <p:custDataLst>
              <p:tags r:id="rId11"/>
            </p:custDataLst>
          </p:nvPr>
        </p:nvSpPr>
        <p:spPr>
          <a:xfrm>
            <a:off x="1125507" y="6390038"/>
            <a:ext cx="1719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Image A</a:t>
            </a:r>
            <a:endParaRPr lang="en-AU" dirty="0"/>
          </a:p>
        </p:txBody>
      </p:sp>
      <p:sp>
        <p:nvSpPr>
          <p:cNvPr id="13" name="TextBox 12"/>
          <p:cNvSpPr txBox="1"/>
          <p:nvPr>
            <p:custDataLst>
              <p:tags r:id="rId12"/>
            </p:custDataLst>
          </p:nvPr>
        </p:nvSpPr>
        <p:spPr>
          <a:xfrm>
            <a:off x="3685444" y="6390038"/>
            <a:ext cx="1719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Image B</a:t>
            </a:r>
            <a:endParaRPr lang="en-AU" dirty="0"/>
          </a:p>
        </p:txBody>
      </p:sp>
      <p:sp>
        <p:nvSpPr>
          <p:cNvPr id="14" name="TextBox 13"/>
          <p:cNvSpPr txBox="1"/>
          <p:nvPr>
            <p:custDataLst>
              <p:tags r:id="rId13"/>
            </p:custDataLst>
          </p:nvPr>
        </p:nvSpPr>
        <p:spPr>
          <a:xfrm>
            <a:off x="2996826" y="5314854"/>
            <a:ext cx="6300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400" dirty="0" smtClean="0">
                <a:sym typeface="Symbol"/>
              </a:rPr>
              <a:t></a:t>
            </a:r>
            <a:endParaRPr lang="en-AU" sz="4400" dirty="0"/>
          </a:p>
        </p:txBody>
      </p:sp>
      <p:cxnSp>
        <p:nvCxnSpPr>
          <p:cNvPr id="16" name="Straight Arrow Connector 15"/>
          <p:cNvCxnSpPr/>
          <p:nvPr>
            <p:custDataLst>
              <p:tags r:id="rId14"/>
            </p:custDataLst>
          </p:nvPr>
        </p:nvCxnSpPr>
        <p:spPr>
          <a:xfrm>
            <a:off x="2826429" y="1808820"/>
            <a:ext cx="755459" cy="0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>
            <p:custDataLst>
              <p:tags r:id="rId15"/>
            </p:custDataLst>
          </p:nvPr>
        </p:nvCxnSpPr>
        <p:spPr>
          <a:xfrm>
            <a:off x="2826431" y="2875121"/>
            <a:ext cx="755459" cy="0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>
            <p:custDataLst>
              <p:tags r:id="rId16"/>
            </p:custDataLst>
          </p:nvPr>
        </p:nvSpPr>
        <p:spPr>
          <a:xfrm>
            <a:off x="2932554" y="2174462"/>
            <a:ext cx="4500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400" dirty="0" smtClean="0"/>
              <a:t>*</a:t>
            </a:r>
            <a:endParaRPr lang="en-AU" sz="4400" dirty="0"/>
          </a:p>
        </p:txBody>
      </p:sp>
      <p:sp>
        <p:nvSpPr>
          <p:cNvPr id="20" name="TextBox 19"/>
          <p:cNvSpPr txBox="1"/>
          <p:nvPr>
            <p:custDataLst>
              <p:tags r:id="rId17"/>
            </p:custDataLst>
          </p:nvPr>
        </p:nvSpPr>
        <p:spPr>
          <a:xfrm>
            <a:off x="153683" y="2174462"/>
            <a:ext cx="8739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 smtClean="0"/>
              <a:t>FRT</a:t>
            </a:r>
            <a:endParaRPr lang="en-AU" sz="3200" dirty="0"/>
          </a:p>
        </p:txBody>
      </p:sp>
      <p:sp>
        <p:nvSpPr>
          <p:cNvPr id="21" name="TextBox 20"/>
          <p:cNvSpPr txBox="1"/>
          <p:nvPr>
            <p:custDataLst>
              <p:tags r:id="rId18"/>
            </p:custDataLst>
          </p:nvPr>
        </p:nvSpPr>
        <p:spPr>
          <a:xfrm>
            <a:off x="154149" y="5338881"/>
            <a:ext cx="10879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smtClean="0"/>
              <a:t>Image</a:t>
            </a:r>
            <a:endParaRPr lang="en-AU" sz="2800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  <p:custDataLst>
              <p:tags r:id="rId19"/>
            </p:custDataLst>
          </p:nvPr>
        </p:nvSpPr>
        <p:spPr/>
        <p:txBody>
          <a:bodyPr/>
          <a:lstStyle/>
          <a:p>
            <a:fld id="{07D86CED-A007-46EE-9BE2-56B556C294BC}" type="slidenum">
              <a:rPr lang="en-AU" smtClean="0"/>
              <a:t>40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9873599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427095" y="4608"/>
            <a:ext cx="1909555" cy="814102"/>
          </a:xfrm>
        </p:spPr>
        <p:txBody>
          <a:bodyPr>
            <a:normAutofit/>
          </a:bodyPr>
          <a:lstStyle/>
          <a:p>
            <a:pPr algn="l"/>
            <a:r>
              <a:rPr lang="en-AU" sz="3600" dirty="0" smtClean="0"/>
              <a:t>Example:</a:t>
            </a:r>
            <a:endParaRPr lang="en-AU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7D86CED-A007-46EE-9BE2-56B556C294BC}" type="slidenum">
              <a:rPr lang="en-AU" smtClean="0"/>
              <a:t>41</a:t>
            </a:fld>
            <a:endParaRPr lang="en-AU" dirty="0"/>
          </a:p>
        </p:txBody>
      </p:sp>
      <p:sp>
        <p:nvSpPr>
          <p:cNvPr id="6" name="TextBox 5"/>
          <p:cNvSpPr txBox="1"/>
          <p:nvPr>
            <p:custDataLst>
              <p:tags r:id="rId3"/>
            </p:custDataLst>
          </p:nvPr>
        </p:nvSpPr>
        <p:spPr>
          <a:xfrm>
            <a:off x="926595" y="1403775"/>
            <a:ext cx="6705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/>
          </a:p>
        </p:txBody>
      </p:sp>
      <p:pic>
        <p:nvPicPr>
          <p:cNvPr id="1026" name="Picture 2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540" y="458670"/>
            <a:ext cx="1809750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205" y="458670"/>
            <a:ext cx="1809750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540" y="2753925"/>
            <a:ext cx="1809750" cy="3510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6755" y="2753925"/>
            <a:ext cx="1809750" cy="3510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>
            <p:custDataLst>
              <p:tags r:id="rId8"/>
            </p:custDataLst>
          </p:nvPr>
        </p:nvSpPr>
        <p:spPr>
          <a:xfrm>
            <a:off x="4572001" y="818710"/>
            <a:ext cx="432048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 smtClean="0"/>
              <a:t>Top:</a:t>
            </a:r>
            <a:r>
              <a:rPr lang="en-AU" sz="2800" dirty="0" smtClean="0"/>
              <a:t> A and B are </a:t>
            </a:r>
            <a:r>
              <a:rPr lang="en-AU" sz="2800" dirty="0"/>
              <a:t>19 × 19 </a:t>
            </a:r>
            <a:r>
              <a:rPr lang="en-AU" sz="2800" dirty="0" smtClean="0"/>
              <a:t>arrays </a:t>
            </a:r>
            <a:r>
              <a:rPr lang="en-AU" sz="2800" dirty="0"/>
              <a:t>I(x, y</a:t>
            </a:r>
            <a:r>
              <a:rPr lang="en-AU" sz="2800" dirty="0" smtClean="0"/>
              <a:t>), each comprised of 10 +1 (white) and 10 −</a:t>
            </a:r>
            <a:r>
              <a:rPr lang="en-AU" sz="2800" dirty="0"/>
              <a:t>1 </a:t>
            </a:r>
            <a:r>
              <a:rPr lang="en-AU" sz="2800" dirty="0" smtClean="0"/>
              <a:t>(black) elements, placed to have zero-sums </a:t>
            </a:r>
            <a:r>
              <a:rPr lang="en-AU" sz="2800" dirty="0"/>
              <a:t>along 10 </a:t>
            </a:r>
            <a:r>
              <a:rPr lang="en-AU" sz="2800" dirty="0" smtClean="0"/>
              <a:t>distinct discrete directions. A</a:t>
            </a:r>
            <a:r>
              <a:rPr lang="en-AU" sz="2800" dirty="0" smtClean="0">
                <a:sym typeface="Symbol"/>
              </a:rPr>
              <a:t></a:t>
            </a:r>
            <a:r>
              <a:rPr lang="en-AU" sz="2800" dirty="0" smtClean="0"/>
              <a:t>B = 0</a:t>
            </a:r>
          </a:p>
          <a:p>
            <a:endParaRPr lang="en-AU" sz="2800" dirty="0" smtClean="0"/>
          </a:p>
          <a:p>
            <a:r>
              <a:rPr lang="en-AU" sz="2800" b="1" dirty="0" smtClean="0"/>
              <a:t>Bottom:</a:t>
            </a:r>
            <a:r>
              <a:rPr lang="en-AU" sz="2800" dirty="0" smtClean="0"/>
              <a:t> FRT </a:t>
            </a:r>
            <a:r>
              <a:rPr lang="en-AU" sz="2800" dirty="0"/>
              <a:t>R(</a:t>
            </a:r>
            <a:r>
              <a:rPr lang="en-AU" sz="2800" dirty="0" err="1"/>
              <a:t>t,m</a:t>
            </a:r>
            <a:r>
              <a:rPr lang="en-AU" sz="2800" dirty="0"/>
              <a:t>) of </a:t>
            </a:r>
            <a:r>
              <a:rPr lang="en-AU" sz="2800" dirty="0" smtClean="0"/>
              <a:t>the arrays A </a:t>
            </a:r>
            <a:r>
              <a:rPr lang="en-AU" sz="2800" dirty="0"/>
              <a:t>and </a:t>
            </a:r>
            <a:r>
              <a:rPr lang="en-AU" sz="2800" dirty="0" smtClean="0"/>
              <a:t>B. </a:t>
            </a:r>
            <a:r>
              <a:rPr lang="en-AU" sz="2800" dirty="0"/>
              <a:t>Note the </a:t>
            </a:r>
            <a:r>
              <a:rPr lang="en-AU" sz="2800" dirty="0" smtClean="0"/>
              <a:t>sets of zero-sum angles (shown in grey) for A and B are complementary</a:t>
            </a:r>
            <a:endParaRPr lang="en-AU" sz="2800" dirty="0"/>
          </a:p>
        </p:txBody>
      </p:sp>
      <p:sp>
        <p:nvSpPr>
          <p:cNvPr id="8" name="TextBox 7"/>
          <p:cNvSpPr txBox="1"/>
          <p:nvPr>
            <p:custDataLst>
              <p:tags r:id="rId9"/>
            </p:custDataLst>
          </p:nvPr>
        </p:nvSpPr>
        <p:spPr>
          <a:xfrm>
            <a:off x="1241630" y="2268420"/>
            <a:ext cx="540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A</a:t>
            </a:r>
            <a:endParaRPr lang="en-AU" sz="2400" dirty="0"/>
          </a:p>
        </p:txBody>
      </p:sp>
      <p:sp>
        <p:nvSpPr>
          <p:cNvPr id="13" name="TextBox 12"/>
          <p:cNvSpPr txBox="1"/>
          <p:nvPr>
            <p:custDataLst>
              <p:tags r:id="rId10"/>
            </p:custDataLst>
          </p:nvPr>
        </p:nvSpPr>
        <p:spPr>
          <a:xfrm>
            <a:off x="3001600" y="2258870"/>
            <a:ext cx="540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B</a:t>
            </a:r>
            <a:endParaRPr lang="en-AU" sz="2400" dirty="0"/>
          </a:p>
        </p:txBody>
      </p:sp>
      <p:sp>
        <p:nvSpPr>
          <p:cNvPr id="14" name="TextBox 13"/>
          <p:cNvSpPr txBox="1"/>
          <p:nvPr>
            <p:custDataLst>
              <p:tags r:id="rId11"/>
            </p:custDataLst>
          </p:nvPr>
        </p:nvSpPr>
        <p:spPr>
          <a:xfrm>
            <a:off x="934430" y="6264315"/>
            <a:ext cx="11172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FRT(A)</a:t>
            </a:r>
            <a:endParaRPr lang="en-AU" sz="2400" dirty="0"/>
          </a:p>
        </p:txBody>
      </p:sp>
      <p:sp>
        <p:nvSpPr>
          <p:cNvPr id="15" name="TextBox 14"/>
          <p:cNvSpPr txBox="1"/>
          <p:nvPr>
            <p:custDataLst>
              <p:tags r:id="rId12"/>
            </p:custDataLst>
          </p:nvPr>
        </p:nvSpPr>
        <p:spPr>
          <a:xfrm>
            <a:off x="2779635" y="6264315"/>
            <a:ext cx="11172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FRT(B)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406364387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l"/>
            <a:r>
              <a:rPr lang="en-AU" dirty="0" smtClean="0"/>
              <a:t>Application of zero-cross functions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If arrays A and B have strong auto-correlation, (and ghost functions generally do) then they can be used as watermarks to insert into data to provide ownership verification and data security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 smtClean="0"/>
              <a:t>As A and B have zero cross-correlation, they can be embedded concurrently in the same data without interacting with each other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07D86CED-A007-46EE-9BE2-56B556C294BC}" type="slidenum">
              <a:rPr lang="en-AU" smtClean="0"/>
              <a:t>42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4884224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341531" y="274638"/>
            <a:ext cx="8505944" cy="814102"/>
          </a:xfrm>
        </p:spPr>
        <p:txBody>
          <a:bodyPr>
            <a:noAutofit/>
          </a:bodyPr>
          <a:lstStyle/>
          <a:p>
            <a:pPr algn="l"/>
            <a:r>
              <a:rPr lang="en-AU" sz="3600" dirty="0" smtClean="0">
                <a:solidFill>
                  <a:srgbClr val="FF0000"/>
                </a:solidFill>
              </a:rPr>
              <a:t>8 </a:t>
            </a:r>
            <a:r>
              <a:rPr lang="en-AU" sz="3600" dirty="0" smtClean="0">
                <a:solidFill>
                  <a:srgbClr val="7030A0"/>
                </a:solidFill>
              </a:rPr>
              <a:t>Perfect sequences and perfect correlations</a:t>
            </a:r>
            <a:endParaRPr lang="en-AU" sz="3600" dirty="0">
              <a:solidFill>
                <a:srgbClr val="7030A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088740"/>
            <a:ext cx="8229600" cy="51755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b="1" dirty="0" smtClean="0"/>
              <a:t>A perfect sequence </a:t>
            </a:r>
            <a:r>
              <a:rPr lang="en-AU" dirty="0" smtClean="0"/>
              <a:t>is </a:t>
            </a:r>
            <a:r>
              <a:rPr lang="en-AU" dirty="0" smtClean="0"/>
              <a:t>a1D </a:t>
            </a:r>
            <a:r>
              <a:rPr lang="en-AU" dirty="0" smtClean="0"/>
              <a:t>string where the auto-correlation peak value is equal to the sequence length and is exactly zero elsewhere*</a:t>
            </a:r>
          </a:p>
          <a:p>
            <a:pPr marL="0" indent="0">
              <a:buNone/>
            </a:pPr>
            <a:endParaRPr lang="en-AU" sz="1100" dirty="0"/>
          </a:p>
          <a:p>
            <a:pPr marL="0" indent="0">
              <a:buNone/>
            </a:pPr>
            <a:r>
              <a:rPr lang="en-AU" dirty="0" smtClean="0"/>
              <a:t>A 2D </a:t>
            </a:r>
            <a:r>
              <a:rPr lang="en-AU" dirty="0" smtClean="0"/>
              <a:t>N*N </a:t>
            </a:r>
            <a:r>
              <a:rPr lang="en-AU" dirty="0" smtClean="0"/>
              <a:t>perfect array has </a:t>
            </a:r>
            <a:r>
              <a:rPr lang="en-AU" b="1" i="1" dirty="0" smtClean="0"/>
              <a:t>a peak auto-correlation value of N</a:t>
            </a:r>
            <a:r>
              <a:rPr lang="en-AU" b="1" i="1" baseline="30000" dirty="0" smtClean="0"/>
              <a:t>2</a:t>
            </a:r>
            <a:r>
              <a:rPr lang="en-AU" b="1" i="1" dirty="0" smtClean="0"/>
              <a:t> at one location and is zero elsewhere</a:t>
            </a:r>
          </a:p>
          <a:p>
            <a:pPr marL="0" indent="0">
              <a:buNone/>
            </a:pPr>
            <a:endParaRPr lang="en-AU" sz="1100" dirty="0"/>
          </a:p>
          <a:p>
            <a:pPr marL="0" indent="0">
              <a:buNone/>
            </a:pPr>
            <a:r>
              <a:rPr lang="en-AU" dirty="0" smtClean="0"/>
              <a:t>Perfect sequences are rare and hard to construct, especially in 2 </a:t>
            </a:r>
            <a:r>
              <a:rPr lang="en-AU" dirty="0" smtClean="0"/>
              <a:t>and</a:t>
            </a:r>
            <a:r>
              <a:rPr lang="en-AU" dirty="0" smtClean="0"/>
              <a:t> </a:t>
            </a:r>
            <a:r>
              <a:rPr lang="en-AU" dirty="0" smtClean="0"/>
              <a:t>higher dimensions</a:t>
            </a:r>
          </a:p>
          <a:p>
            <a:pPr marL="0" indent="0">
              <a:buNone/>
            </a:pPr>
            <a:endParaRPr lang="en-AU" sz="12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AU" sz="2200" dirty="0" smtClean="0"/>
              <a:t>*</a:t>
            </a:r>
            <a:r>
              <a:rPr lang="en-AU" sz="2200" dirty="0" smtClean="0"/>
              <a:t>the related </a:t>
            </a:r>
            <a:r>
              <a:rPr lang="en-AU" sz="2200" dirty="0" smtClean="0"/>
              <a:t>pseudo-noise arrays have a zero image sum </a:t>
            </a:r>
            <a:r>
              <a:rPr lang="en-AU" sz="2200" dirty="0" smtClean="0"/>
              <a:t>and </a:t>
            </a:r>
            <a:r>
              <a:rPr lang="en-AU" sz="2200" dirty="0" smtClean="0"/>
              <a:t>auto-correlation</a:t>
            </a:r>
            <a:r>
              <a:rPr lang="en-AU" sz="2200" dirty="0" smtClean="0"/>
              <a:t> </a:t>
            </a:r>
            <a:r>
              <a:rPr lang="en-AU" sz="2200" dirty="0" smtClean="0"/>
              <a:t>peak N</a:t>
            </a:r>
            <a:r>
              <a:rPr lang="en-AU" sz="2200" baseline="30000" dirty="0" smtClean="0"/>
              <a:t>2</a:t>
            </a:r>
            <a:r>
              <a:rPr lang="en-AU" sz="2200" dirty="0" smtClean="0"/>
              <a:t> -1 with a constant off-peak value of -1</a:t>
            </a:r>
            <a:endParaRPr lang="en-AU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076AA8DE-3D6B-4E59-A3A4-41DACF1326C4}" type="slidenum">
              <a:rPr lang="en-AU" smtClean="0"/>
              <a:t>43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0663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AU" dirty="0" smtClean="0"/>
              <a:t>Example: 17x17 perfect/pseudo-noise array</a:t>
            </a:r>
            <a:endParaRPr lang="en-AU" dirty="0"/>
          </a:p>
        </p:txBody>
      </p:sp>
      <p:sp>
        <p:nvSpPr>
          <p:cNvPr id="4" name="TextBox 3"/>
          <p:cNvSpPr txBox="1"/>
          <p:nvPr>
            <p:custDataLst>
              <p:tags r:id="rId2"/>
            </p:custDataLst>
          </p:nvPr>
        </p:nvSpPr>
        <p:spPr>
          <a:xfrm>
            <a:off x="1061610" y="1583795"/>
            <a:ext cx="688576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     1    -1     1     1     1    -1    -1    -1    -1     1    -1    -1     1     1     1    -1     1</a:t>
            </a:r>
          </a:p>
          <a:p>
            <a:r>
              <a:rPr lang="en-AU" dirty="0" smtClean="0"/>
              <a:t>     1     1    -1     1    -1     1    -1    -1     1    -1     1     1     1    -1    -1    -1     1</a:t>
            </a:r>
          </a:p>
          <a:p>
            <a:r>
              <a:rPr lang="en-AU" dirty="0" smtClean="0"/>
              <a:t>    -1     1     1    -1     1    -1    -1    -1     1    -1     1     1     1     1    -1     1    -1</a:t>
            </a:r>
          </a:p>
          <a:p>
            <a:r>
              <a:rPr lang="en-AU" dirty="0" smtClean="0"/>
              <a:t>     1     1    -1     1    -1     1     1    -1    -1    -1    -1    -1     1     1     1     1    -1</a:t>
            </a:r>
          </a:p>
          <a:p>
            <a:r>
              <a:rPr lang="en-AU" dirty="0" smtClean="0"/>
              <a:t>    -1     1     1    -1     1    -1     1     1    -1     1     1     1     1    -1    -1    -1    -1</a:t>
            </a:r>
          </a:p>
          <a:p>
            <a:r>
              <a:rPr lang="en-AU" dirty="0" smtClean="0"/>
              <a:t>    -1    -1    -1     1    -1     1     1    -1    -1     1    -1     1     1     1     1    -1     1</a:t>
            </a:r>
          </a:p>
          <a:p>
            <a:r>
              <a:rPr lang="en-AU" dirty="0" smtClean="0"/>
              <a:t>    -1    -1     1    -1     1    -1     1     1     1    -1    -1    -1     1     1     1    -1     1</a:t>
            </a:r>
          </a:p>
          <a:p>
            <a:r>
              <a:rPr lang="en-AU" dirty="0" smtClean="0"/>
              <a:t>    -1    -1    -1     1     1     1    -1     1     1    -1     1     1     1    -1    -1     1    -1</a:t>
            </a:r>
          </a:p>
          <a:p>
            <a:r>
              <a:rPr lang="en-AU" dirty="0" smtClean="0"/>
              <a:t>    -1     1     1     1    -1    -1    -1     1     1     1    -1     1     1    -1    -1     1    -1</a:t>
            </a:r>
          </a:p>
          <a:p>
            <a:r>
              <a:rPr lang="en-AU" dirty="0" smtClean="0"/>
              <a:t>    -1     1    -1    -1     1    -1    -1     1     1     1     1    -1     1     1     1    -1    -1</a:t>
            </a:r>
          </a:p>
          <a:p>
            <a:r>
              <a:rPr lang="en-AU" dirty="0" smtClean="0"/>
              <a:t>    -1     1     1     1    -1     1    -1     1    -1    -1     1    -1     1    -1    -1     1     1</a:t>
            </a:r>
          </a:p>
          <a:p>
            <a:r>
              <a:rPr lang="en-AU" dirty="0" smtClean="0"/>
              <a:t>     1     1    -1    -1    -1     1    -1     1    -1    -1    -1     1     1    -1     1     1     1</a:t>
            </a:r>
          </a:p>
          <a:p>
            <a:r>
              <a:rPr lang="en-AU" dirty="0" smtClean="0"/>
              <a:t>    -1    -1    -1    -1    -1    -1    -1    -1   -1    -1   -1    -1     0    -1    -1   -1    -1</a:t>
            </a:r>
          </a:p>
          <a:p>
            <a:r>
              <a:rPr lang="en-AU" dirty="0" smtClean="0"/>
              <a:t>     1    -1     1    -1    -1    -1     1     1     1     1     1    -1     1     1    -1    -1    -1</a:t>
            </a:r>
          </a:p>
          <a:p>
            <a:r>
              <a:rPr lang="en-AU" dirty="0" smtClean="0"/>
              <a:t>     1    -1     1    -1     1     1     1    -1     1     1    -1    -1     1    -1     1    -1    -1</a:t>
            </a:r>
          </a:p>
          <a:p>
            <a:r>
              <a:rPr lang="en-AU" dirty="0" smtClean="0"/>
              <a:t>     1    -1    -1     1    -1    -1     1    -1    -1    -1     1     1     1    -1     1     1     1</a:t>
            </a:r>
          </a:p>
          <a:p>
            <a:r>
              <a:rPr lang="en-AU" dirty="0" smtClean="0"/>
              <a:t>     1    -1    -1    -1     1     1     1    -1    -1     1    -1    -1     1     1    -1     1     1</a:t>
            </a: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07D86CED-A007-46EE-9BE2-56B556C294BC}" type="slidenum">
              <a:rPr lang="en-AU" smtClean="0"/>
              <a:t>44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2261414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Periodic and aperiodic auto-correlations of previous array</a:t>
            </a:r>
            <a:endParaRPr lang="en-AU" dirty="0"/>
          </a:p>
        </p:txBody>
      </p:sp>
      <p:pic>
        <p:nvPicPr>
          <p:cNvPr id="3" name="Picture 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65" y="2078850"/>
            <a:ext cx="3399305" cy="306034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20" y="2078850"/>
            <a:ext cx="3860495" cy="2890210"/>
          </a:xfrm>
          <a:prstGeom prst="rect">
            <a:avLst/>
          </a:prstGeom>
        </p:spPr>
      </p:pic>
      <p:sp>
        <p:nvSpPr>
          <p:cNvPr id="5" name="TextBox 4"/>
          <p:cNvSpPr txBox="1"/>
          <p:nvPr>
            <p:custDataLst>
              <p:tags r:id="rId4"/>
            </p:custDataLst>
          </p:nvPr>
        </p:nvSpPr>
        <p:spPr>
          <a:xfrm>
            <a:off x="1151620" y="5139190"/>
            <a:ext cx="2904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Periodic auto-correlation Peak = 288, off-peak = -1</a:t>
            </a:r>
            <a:endParaRPr lang="en-AU" dirty="0"/>
          </a:p>
        </p:txBody>
      </p:sp>
      <p:sp>
        <p:nvSpPr>
          <p:cNvPr id="6" name="TextBox 5"/>
          <p:cNvSpPr txBox="1"/>
          <p:nvPr>
            <p:custDataLst>
              <p:tags r:id="rId5"/>
            </p:custDataLst>
          </p:nvPr>
        </p:nvSpPr>
        <p:spPr>
          <a:xfrm>
            <a:off x="4508228" y="5140323"/>
            <a:ext cx="2904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Aperiodic auto-correlation Peak = 288, merit factor 3.3</a:t>
            </a: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07D86CED-A007-46EE-9BE2-56B556C294BC}" type="slidenum">
              <a:rPr lang="en-AU" smtClean="0"/>
              <a:t>45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2915037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4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0E6B8DD3-7BAA-4954-9591-67F515B09769}" type="slidenum">
              <a:rPr lang="en-AU"/>
              <a:pPr/>
              <a:t>46</a:t>
            </a:fld>
            <a:endParaRPr lang="en-AU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15888" y="274639"/>
            <a:ext cx="8777287" cy="724092"/>
          </a:xfrm>
        </p:spPr>
        <p:txBody>
          <a:bodyPr>
            <a:normAutofit/>
          </a:bodyPr>
          <a:lstStyle/>
          <a:p>
            <a:pPr algn="l"/>
            <a:r>
              <a:rPr lang="en-AU" sz="3200" dirty="0" err="1" smtClean="0">
                <a:solidFill>
                  <a:srgbClr val="7030A0"/>
                </a:solidFill>
              </a:rPr>
              <a:t>Mojette</a:t>
            </a:r>
            <a:r>
              <a:rPr lang="en-AU" sz="3200" dirty="0" smtClean="0">
                <a:solidFill>
                  <a:srgbClr val="7030A0"/>
                </a:solidFill>
              </a:rPr>
              <a:t> </a:t>
            </a:r>
            <a:r>
              <a:rPr lang="en-AU" sz="3200" dirty="0">
                <a:solidFill>
                  <a:srgbClr val="7030A0"/>
                </a:solidFill>
              </a:rPr>
              <a:t>projections preserve 2D auto-correlations*</a:t>
            </a:r>
          </a:p>
        </p:txBody>
      </p:sp>
      <p:sp>
        <p:nvSpPr>
          <p:cNvPr id="19460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881590" y="2124075"/>
            <a:ext cx="1049337" cy="116991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grpSp>
        <p:nvGrpSpPr>
          <p:cNvPr id="19467" name="Group 11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341313" y="5002213"/>
            <a:ext cx="2116137" cy="496887"/>
            <a:chOff x="45" y="2557"/>
            <a:chExt cx="2296" cy="313"/>
          </a:xfrm>
        </p:grpSpPr>
        <p:sp>
          <p:nvSpPr>
            <p:cNvPr id="19461" name="Rectangle 5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896" y="2557"/>
              <a:ext cx="567" cy="5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9462" name="Rectangle 6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556" y="2642"/>
              <a:ext cx="1275" cy="5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9463" name="Rectangle 7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442" y="2727"/>
              <a:ext cx="1588" cy="5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9464" name="Rectangle 8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45" y="2812"/>
              <a:ext cx="2296" cy="5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sp>
        <p:nvSpPr>
          <p:cNvPr id="19466" name="Rectangle 10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292725" y="1584325"/>
            <a:ext cx="1665288" cy="19796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grpSp>
        <p:nvGrpSpPr>
          <p:cNvPr id="19468" name="Group 12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3267075" y="5002213"/>
            <a:ext cx="5761038" cy="496887"/>
            <a:chOff x="45" y="2557"/>
            <a:chExt cx="2296" cy="313"/>
          </a:xfrm>
        </p:grpSpPr>
        <p:sp>
          <p:nvSpPr>
            <p:cNvPr id="19469" name="Rectangle 13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896" y="2557"/>
              <a:ext cx="567" cy="5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9470" name="Rectangle 14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556" y="2642"/>
              <a:ext cx="1275" cy="5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9471" name="Rectangle 15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442" y="2727"/>
              <a:ext cx="1588" cy="5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9472" name="Rectangle 16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45" y="2812"/>
              <a:ext cx="2296" cy="5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sp>
        <p:nvSpPr>
          <p:cNvPr id="19474" name="AutoShape 1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196975" y="3835400"/>
            <a:ext cx="404813" cy="719138"/>
          </a:xfrm>
          <a:prstGeom prst="upDownArrow">
            <a:avLst>
              <a:gd name="adj1" fmla="val 50000"/>
              <a:gd name="adj2" fmla="val 35529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AU"/>
          </a:p>
        </p:txBody>
      </p:sp>
      <p:sp>
        <p:nvSpPr>
          <p:cNvPr id="19475" name="AutoShape 19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5922963" y="3879850"/>
            <a:ext cx="404812" cy="719138"/>
          </a:xfrm>
          <a:prstGeom prst="upDownArrow">
            <a:avLst>
              <a:gd name="adj1" fmla="val 50000"/>
              <a:gd name="adj2" fmla="val 35529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AU"/>
          </a:p>
        </p:txBody>
      </p:sp>
      <p:sp>
        <p:nvSpPr>
          <p:cNvPr id="19476" name="AutoShape 20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086100" y="2303463"/>
            <a:ext cx="946150" cy="180975"/>
          </a:xfrm>
          <a:prstGeom prst="rightArrow">
            <a:avLst>
              <a:gd name="adj1" fmla="val 50000"/>
              <a:gd name="adj2" fmla="val 130702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9477" name="AutoShape 21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3086100" y="5092700"/>
            <a:ext cx="946150" cy="180975"/>
          </a:xfrm>
          <a:prstGeom prst="rightArrow">
            <a:avLst>
              <a:gd name="adj1" fmla="val 50000"/>
              <a:gd name="adj2" fmla="val 130702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9478" name="Text Box 22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657225" y="1584325"/>
            <a:ext cx="24288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 dirty="0" smtClean="0"/>
              <a:t>P*Q </a:t>
            </a:r>
            <a:r>
              <a:rPr lang="en-AU" sz="2400" dirty="0"/>
              <a:t>image</a:t>
            </a:r>
          </a:p>
        </p:txBody>
      </p:sp>
      <p:sp>
        <p:nvSpPr>
          <p:cNvPr id="19479" name="Text Box 23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4263213" y="1088740"/>
            <a:ext cx="4764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 dirty="0" smtClean="0"/>
              <a:t> </a:t>
            </a:r>
            <a:r>
              <a:rPr lang="en-AU" sz="2400" dirty="0"/>
              <a:t>(2P-1)*(2Q-1) auto-correlation</a:t>
            </a:r>
          </a:p>
        </p:txBody>
      </p:sp>
      <p:sp>
        <p:nvSpPr>
          <p:cNvPr id="19481" name="Text Box 25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3942150" y="5499100"/>
            <a:ext cx="508534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 dirty="0"/>
              <a:t>1D auto-correlations of Katz </a:t>
            </a:r>
            <a:r>
              <a:rPr lang="en-AU" sz="2400" dirty="0" err="1"/>
              <a:t>Mojette</a:t>
            </a:r>
            <a:r>
              <a:rPr lang="en-AU" sz="2400" dirty="0"/>
              <a:t> projections</a:t>
            </a:r>
          </a:p>
        </p:txBody>
      </p:sp>
      <p:sp>
        <p:nvSpPr>
          <p:cNvPr id="19482" name="Text Box 26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3176588" y="2573338"/>
            <a:ext cx="1035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/>
              <a:t>2D A/C</a:t>
            </a:r>
          </a:p>
        </p:txBody>
      </p:sp>
      <p:sp>
        <p:nvSpPr>
          <p:cNvPr id="19483" name="Text Box 27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3086100" y="4592638"/>
            <a:ext cx="1035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/>
              <a:t>1D A/C</a:t>
            </a:r>
          </a:p>
        </p:txBody>
      </p:sp>
      <p:sp>
        <p:nvSpPr>
          <p:cNvPr id="19485" name="Text Box 29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1557338" y="3833813"/>
            <a:ext cx="1196975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/>
              <a:t>Mojette</a:t>
            </a:r>
            <a:r>
              <a:rPr lang="en-AU" baseline="30000"/>
              <a:t>-1</a:t>
            </a:r>
          </a:p>
          <a:p>
            <a:pPr>
              <a:spcBef>
                <a:spcPct val="50000"/>
              </a:spcBef>
            </a:pPr>
            <a:r>
              <a:rPr lang="en-AU"/>
              <a:t>Mojette</a:t>
            </a:r>
            <a:endParaRPr lang="en-AU" baseline="30000"/>
          </a:p>
        </p:txBody>
      </p:sp>
      <p:sp>
        <p:nvSpPr>
          <p:cNvPr id="19486" name="Text Box 30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6300788" y="3833813"/>
            <a:ext cx="1196975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/>
              <a:t>Mojette</a:t>
            </a:r>
            <a:r>
              <a:rPr lang="en-AU" baseline="30000"/>
              <a:t>-1</a:t>
            </a:r>
          </a:p>
          <a:p>
            <a:pPr>
              <a:spcBef>
                <a:spcPct val="50000"/>
              </a:spcBef>
            </a:pPr>
            <a:r>
              <a:rPr lang="en-AU"/>
              <a:t>Mojette</a:t>
            </a:r>
            <a:endParaRPr lang="en-AU" baseline="30000"/>
          </a:p>
        </p:txBody>
      </p:sp>
      <p:sp>
        <p:nvSpPr>
          <p:cNvPr id="19487" name="Text Box 31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404813" y="5454650"/>
            <a:ext cx="30420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 dirty="0"/>
              <a:t>1D Katz-sufficient </a:t>
            </a:r>
            <a:r>
              <a:rPr lang="en-AU" sz="2400" dirty="0" err="1"/>
              <a:t>Mojette</a:t>
            </a:r>
            <a:r>
              <a:rPr lang="en-AU" sz="2400" dirty="0"/>
              <a:t> projection set</a:t>
            </a:r>
          </a:p>
        </p:txBody>
      </p:sp>
      <p:sp>
        <p:nvSpPr>
          <p:cNvPr id="19488" name="Text Box 32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341313" y="6392863"/>
            <a:ext cx="76517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000" dirty="0">
                <a:solidFill>
                  <a:srgbClr val="7030A0"/>
                </a:solidFill>
              </a:rPr>
              <a:t>*Olivier Philipp</a:t>
            </a:r>
            <a:r>
              <a:rPr lang="en-US" sz="2000" dirty="0">
                <a:solidFill>
                  <a:srgbClr val="7030A0"/>
                </a:solidFill>
                <a:cs typeface="Arial" charset="0"/>
              </a:rPr>
              <a:t>é</a:t>
            </a:r>
            <a:r>
              <a:rPr lang="en-AU" sz="2000" dirty="0">
                <a:solidFill>
                  <a:srgbClr val="7030A0"/>
                </a:solidFill>
              </a:rPr>
              <a:t>, PhD Thesis, Nantes, 1998, or see </a:t>
            </a:r>
            <a:r>
              <a:rPr lang="en-AU" sz="2000" dirty="0" err="1">
                <a:solidFill>
                  <a:srgbClr val="7030A0"/>
                </a:solidFill>
              </a:rPr>
              <a:t>Mojette</a:t>
            </a:r>
            <a:r>
              <a:rPr lang="en-AU" sz="2000" dirty="0">
                <a:solidFill>
                  <a:srgbClr val="7030A0"/>
                </a:solidFill>
              </a:rPr>
              <a:t> Book, p. 52</a:t>
            </a:r>
          </a:p>
        </p:txBody>
      </p:sp>
    </p:spTree>
    <p:extLst>
      <p:ext uri="{BB962C8B-B14F-4D97-AF65-F5344CB8AC3E}">
        <p14:creationId xmlns:p14="http://schemas.microsoft.com/office/powerpoint/2010/main" val="368875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4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03E6D44A-3746-451C-8C13-0A966D1791B7}" type="slidenum">
              <a:rPr lang="en-AU"/>
              <a:pPr/>
              <a:t>47</a:t>
            </a:fld>
            <a:endParaRPr lang="en-AU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74638"/>
            <a:ext cx="8229600" cy="679087"/>
          </a:xfrm>
        </p:spPr>
        <p:txBody>
          <a:bodyPr>
            <a:noAutofit/>
          </a:bodyPr>
          <a:lstStyle/>
          <a:p>
            <a:pPr algn="l"/>
            <a:r>
              <a:rPr lang="en-AU" sz="2800" dirty="0" err="1">
                <a:solidFill>
                  <a:srgbClr val="7030A0"/>
                </a:solidFill>
              </a:rPr>
              <a:t>Mojette</a:t>
            </a:r>
            <a:r>
              <a:rPr lang="en-AU" sz="2800" dirty="0">
                <a:solidFill>
                  <a:srgbClr val="7030A0"/>
                </a:solidFill>
              </a:rPr>
              <a:t> projections and perfect auto-correlations</a:t>
            </a:r>
          </a:p>
        </p:txBody>
      </p:sp>
      <p:sp>
        <p:nvSpPr>
          <p:cNvPr id="21507" name="Rectangle 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106488" y="2124075"/>
            <a:ext cx="539750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grpSp>
        <p:nvGrpSpPr>
          <p:cNvPr id="21508" name="Group 4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341313" y="5002213"/>
            <a:ext cx="2116137" cy="496887"/>
            <a:chOff x="45" y="2557"/>
            <a:chExt cx="2296" cy="313"/>
          </a:xfrm>
        </p:grpSpPr>
        <p:sp>
          <p:nvSpPr>
            <p:cNvPr id="21509" name="Rectangle 5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896" y="2557"/>
              <a:ext cx="567" cy="5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1510" name="Rectangle 6"/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556" y="2642"/>
              <a:ext cx="1275" cy="5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1511" name="Rectangle 7"/>
            <p:cNvSpPr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442" y="2727"/>
              <a:ext cx="1588" cy="5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1512" name="Rectangle 8"/>
            <p:cNvSpPr>
              <a:spLocks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45" y="2812"/>
              <a:ext cx="2296" cy="5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sp>
        <p:nvSpPr>
          <p:cNvPr id="21513" name="Rectangle 9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292725" y="1584325"/>
            <a:ext cx="1665288" cy="19796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15" name="Rectangle 11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402263" y="5002213"/>
            <a:ext cx="1422400" cy="904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16" name="Rectangle 12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4549775" y="5137150"/>
            <a:ext cx="3198813" cy="904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17" name="Rectangle 13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4262438" y="5272088"/>
            <a:ext cx="3984625" cy="904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18" name="Rectangle 14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267075" y="5407025"/>
            <a:ext cx="5761038" cy="9207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19" name="AutoShape 15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1196975" y="3835400"/>
            <a:ext cx="404813" cy="719138"/>
          </a:xfrm>
          <a:prstGeom prst="upDownArrow">
            <a:avLst>
              <a:gd name="adj1" fmla="val 50000"/>
              <a:gd name="adj2" fmla="val 35529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AU"/>
          </a:p>
        </p:txBody>
      </p:sp>
      <p:sp>
        <p:nvSpPr>
          <p:cNvPr id="21520" name="AutoShape 16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922963" y="3879850"/>
            <a:ext cx="404812" cy="719138"/>
          </a:xfrm>
          <a:prstGeom prst="upDownArrow">
            <a:avLst>
              <a:gd name="adj1" fmla="val 50000"/>
              <a:gd name="adj2" fmla="val 35529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AU"/>
          </a:p>
        </p:txBody>
      </p:sp>
      <p:sp>
        <p:nvSpPr>
          <p:cNvPr id="21521" name="AutoShape 17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3086100" y="2303463"/>
            <a:ext cx="946150" cy="180975"/>
          </a:xfrm>
          <a:prstGeom prst="rightArrow">
            <a:avLst>
              <a:gd name="adj1" fmla="val 50000"/>
              <a:gd name="adj2" fmla="val 130702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22" name="AutoShape 18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3086100" y="5092700"/>
            <a:ext cx="946150" cy="180975"/>
          </a:xfrm>
          <a:prstGeom prst="rightArrow">
            <a:avLst>
              <a:gd name="adj1" fmla="val 50000"/>
              <a:gd name="adj2" fmla="val 130702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23" name="Text Box 19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657225" y="1584325"/>
            <a:ext cx="29019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 dirty="0"/>
              <a:t>2D P*Q </a:t>
            </a:r>
            <a:r>
              <a:rPr lang="en-AU" sz="2400" dirty="0" smtClean="0"/>
              <a:t>perfect image</a:t>
            </a:r>
            <a:endParaRPr lang="en-AU" sz="2400" dirty="0"/>
          </a:p>
        </p:txBody>
      </p:sp>
      <p:sp>
        <p:nvSpPr>
          <p:cNvPr id="21524" name="Text Box 20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4683862" y="1179513"/>
            <a:ext cx="39385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 dirty="0">
                <a:solidFill>
                  <a:srgbClr val="FF0000"/>
                </a:solidFill>
              </a:rPr>
              <a:t>2D </a:t>
            </a:r>
            <a:r>
              <a:rPr lang="en-AU" sz="2400" dirty="0" smtClean="0"/>
              <a:t> </a:t>
            </a:r>
            <a:r>
              <a:rPr lang="en-AU" sz="2400" dirty="0">
                <a:solidFill>
                  <a:srgbClr val="FF0000"/>
                </a:solidFill>
              </a:rPr>
              <a:t>perfect auto-correlation</a:t>
            </a:r>
          </a:p>
        </p:txBody>
      </p:sp>
      <p:sp>
        <p:nvSpPr>
          <p:cNvPr id="21525" name="Text Box 21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341314" y="5454650"/>
            <a:ext cx="306055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 dirty="0"/>
              <a:t>1D Katz-sufficient </a:t>
            </a:r>
            <a:r>
              <a:rPr lang="en-AU" sz="2400" dirty="0" err="1"/>
              <a:t>Mojette</a:t>
            </a:r>
            <a:r>
              <a:rPr lang="en-AU" sz="2400" dirty="0"/>
              <a:t> projection set</a:t>
            </a:r>
          </a:p>
        </p:txBody>
      </p:sp>
      <p:sp>
        <p:nvSpPr>
          <p:cNvPr id="21526" name="Text Box 22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4481990" y="5622630"/>
            <a:ext cx="43656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 dirty="0">
                <a:solidFill>
                  <a:srgbClr val="FF0000"/>
                </a:solidFill>
              </a:rPr>
              <a:t>1D perfect auto-correlations</a:t>
            </a:r>
          </a:p>
        </p:txBody>
      </p:sp>
      <p:sp>
        <p:nvSpPr>
          <p:cNvPr id="21527" name="Rectangle 23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6102350" y="2484438"/>
            <a:ext cx="134938" cy="13493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28" name="Rectangle 24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6057900" y="5003800"/>
            <a:ext cx="134938" cy="9048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30" name="Rectangle 26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6057900" y="5138738"/>
            <a:ext cx="134938" cy="9048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31" name="Rectangle 27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6057900" y="5273675"/>
            <a:ext cx="134938" cy="9048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32" name="Rectangle 28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6057900" y="5408613"/>
            <a:ext cx="134938" cy="9048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34" name="Text Box 30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3176588" y="2573338"/>
            <a:ext cx="1035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/>
              <a:t>2D A/C</a:t>
            </a:r>
          </a:p>
        </p:txBody>
      </p:sp>
      <p:sp>
        <p:nvSpPr>
          <p:cNvPr id="21535" name="Text Box 31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3086100" y="4592638"/>
            <a:ext cx="1035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/>
              <a:t>1D A/C</a:t>
            </a:r>
          </a:p>
        </p:txBody>
      </p:sp>
      <p:sp>
        <p:nvSpPr>
          <p:cNvPr id="21538" name="Text Box 34"/>
          <p:cNvSpPr txBox="1"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1557338" y="3833813"/>
            <a:ext cx="1196975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/>
              <a:t>Mojette</a:t>
            </a:r>
            <a:r>
              <a:rPr lang="en-AU" baseline="30000"/>
              <a:t>-1</a:t>
            </a:r>
          </a:p>
          <a:p>
            <a:pPr>
              <a:spcBef>
                <a:spcPct val="50000"/>
              </a:spcBef>
            </a:pPr>
            <a:r>
              <a:rPr lang="en-AU"/>
              <a:t>Mojette</a:t>
            </a:r>
            <a:endParaRPr lang="en-AU" baseline="30000"/>
          </a:p>
        </p:txBody>
      </p:sp>
      <p:sp>
        <p:nvSpPr>
          <p:cNvPr id="21539" name="Text Box 35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6300788" y="3833813"/>
            <a:ext cx="1196975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/>
              <a:t>Mojette</a:t>
            </a:r>
            <a:r>
              <a:rPr lang="en-AU" baseline="30000"/>
              <a:t>-1</a:t>
            </a:r>
          </a:p>
          <a:p>
            <a:pPr>
              <a:spcBef>
                <a:spcPct val="50000"/>
              </a:spcBef>
            </a:pPr>
            <a:r>
              <a:rPr lang="en-AU"/>
              <a:t>Mojette</a:t>
            </a:r>
            <a:endParaRPr lang="en-AU" baseline="30000"/>
          </a:p>
        </p:txBody>
      </p:sp>
    </p:spTree>
    <p:extLst>
      <p:ext uri="{BB962C8B-B14F-4D97-AF65-F5344CB8AC3E}">
        <p14:creationId xmlns:p14="http://schemas.microsoft.com/office/powerpoint/2010/main" val="56791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AU" dirty="0" smtClean="0"/>
              <a:t>Construction of perfect arrays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199" y="1600200"/>
            <a:ext cx="8390275" cy="479913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dirty="0" smtClean="0"/>
              <a:t>We can use the above property to construct </a:t>
            </a:r>
            <a:r>
              <a:rPr lang="en-AU" dirty="0" err="1" smtClean="0"/>
              <a:t>p</a:t>
            </a:r>
            <a:r>
              <a:rPr lang="en-AU" baseline="30000" dirty="0" err="1" smtClean="0"/>
              <a:t>n</a:t>
            </a:r>
            <a:r>
              <a:rPr lang="en-AU" dirty="0" smtClean="0"/>
              <a:t> </a:t>
            </a:r>
            <a:r>
              <a:rPr lang="en-AU" dirty="0" smtClean="0"/>
              <a:t>perfect arrays </a:t>
            </a:r>
            <a:r>
              <a:rPr lang="en-AU" dirty="0" smtClean="0"/>
              <a:t>from</a:t>
            </a:r>
            <a:r>
              <a:rPr lang="en-AU" dirty="0" smtClean="0"/>
              <a:t> </a:t>
            </a:r>
            <a:r>
              <a:rPr lang="en-AU" dirty="0" smtClean="0"/>
              <a:t>perfect FRT rows in </a:t>
            </a:r>
            <a:r>
              <a:rPr lang="en-AU" dirty="0" smtClean="0"/>
              <a:t>1D, for n &gt; 1 and any size p</a:t>
            </a:r>
            <a:endParaRPr lang="en-AU" dirty="0" smtClean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 smtClean="0"/>
              <a:t>We can construct large families of </a:t>
            </a:r>
            <a:r>
              <a:rPr lang="en-AU" dirty="0" smtClean="0"/>
              <a:t>orthogonal arrays </a:t>
            </a:r>
            <a:r>
              <a:rPr lang="en-AU" dirty="0" smtClean="0"/>
              <a:t>that have perfect periodic auto-correlation, maximal aperiodic correlation and minimal </a:t>
            </a:r>
            <a:r>
              <a:rPr lang="en-AU" dirty="0" smtClean="0"/>
              <a:t>cross-correlation between all family </a:t>
            </a:r>
            <a:r>
              <a:rPr lang="en-AU" dirty="0" smtClean="0"/>
              <a:t>members</a:t>
            </a:r>
          </a:p>
          <a:p>
            <a:pPr marL="0" indent="0">
              <a:buNone/>
            </a:pPr>
            <a:endParaRPr lang="en-AU" sz="28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AU" sz="2800" dirty="0" smtClean="0">
                <a:solidFill>
                  <a:srgbClr val="7030A0"/>
                </a:solidFill>
              </a:rPr>
              <a:t>*work </a:t>
            </a:r>
            <a:r>
              <a:rPr lang="en-AU" sz="2800" dirty="0" smtClean="0">
                <a:solidFill>
                  <a:srgbClr val="7030A0"/>
                </a:solidFill>
              </a:rPr>
              <a:t>done with Benjamin Cavy from Nantes and Andrew </a:t>
            </a:r>
            <a:r>
              <a:rPr lang="en-AU" sz="2800" dirty="0" err="1" smtClean="0">
                <a:solidFill>
                  <a:srgbClr val="7030A0"/>
                </a:solidFill>
              </a:rPr>
              <a:t>Tirkel</a:t>
            </a:r>
            <a:r>
              <a:rPr lang="en-AU" sz="2800" dirty="0" smtClean="0">
                <a:solidFill>
                  <a:srgbClr val="7030A0"/>
                </a:solidFill>
              </a:rPr>
              <a:t> from </a:t>
            </a:r>
            <a:r>
              <a:rPr lang="en-AU" sz="2800" dirty="0" smtClean="0">
                <a:solidFill>
                  <a:srgbClr val="7030A0"/>
                </a:solidFill>
              </a:rPr>
              <a:t>Melbourne, in review, </a:t>
            </a:r>
            <a:r>
              <a:rPr lang="en-AU" sz="2800" dirty="0" smtClean="0">
                <a:solidFill>
                  <a:srgbClr val="7030A0"/>
                </a:solidFill>
              </a:rPr>
              <a:t>E</a:t>
            </a:r>
            <a:r>
              <a:rPr lang="en-AU" sz="2800" dirty="0" smtClean="0">
                <a:solidFill>
                  <a:srgbClr val="7030A0"/>
                </a:solidFill>
              </a:rPr>
              <a:t>lectronic Letters, 2015</a:t>
            </a:r>
            <a:endParaRPr lang="en-AU" sz="2800" dirty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07D86CED-A007-46EE-9BE2-56B556C294BC}" type="slidenum">
              <a:rPr lang="en-AU" smtClean="0"/>
              <a:t>48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3840226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AU" dirty="0" smtClean="0"/>
              <a:t>Example 17x17 perfect grey array</a:t>
            </a:r>
            <a:endParaRPr lang="en-AU" dirty="0"/>
          </a:p>
        </p:txBody>
      </p:sp>
      <p:sp>
        <p:nvSpPr>
          <p:cNvPr id="3" name="TextBox 2"/>
          <p:cNvSpPr txBox="1"/>
          <p:nvPr>
            <p:custDataLst>
              <p:tags r:id="rId2"/>
            </p:custDataLst>
          </p:nvPr>
        </p:nvSpPr>
        <p:spPr>
          <a:xfrm>
            <a:off x="521550" y="1508006"/>
            <a:ext cx="796588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      2  -15     2     2    19    19     2   -15     2   -32     2    19     2    19    19    19   -32</a:t>
            </a:r>
          </a:p>
          <a:p>
            <a:r>
              <a:rPr lang="en-AU" dirty="0" smtClean="0"/>
              <a:t>    19     2     2  -32  -15   -15     2    19   -32    19    19    19    19   -15     2     2    19</a:t>
            </a:r>
          </a:p>
          <a:p>
            <a:r>
              <a:rPr lang="en-AU" dirty="0" smtClean="0"/>
              <a:t>      2     2     2   -32    19     2     2   -49    19    19    19  -15       2    19   19  -15   19</a:t>
            </a:r>
          </a:p>
          <a:p>
            <a:r>
              <a:rPr lang="en-AU" dirty="0" smtClean="0"/>
              <a:t>    19 -15     2    19    19   -32 -32    19   -32     2    -15     2    19     19     2    19   19</a:t>
            </a:r>
          </a:p>
          <a:p>
            <a:r>
              <a:rPr lang="en-AU" dirty="0" smtClean="0"/>
              <a:t>      2 -15     2      2      2    -49 -15   -32      2     2    -32     2   -32   -32   -15  -32 -15</a:t>
            </a:r>
          </a:p>
          <a:p>
            <a:r>
              <a:rPr lang="en-AU" dirty="0" smtClean="0"/>
              <a:t>     2  -15  -32     2       2    19  -32    19   -15     2      2    19     19    19      2    19     2</a:t>
            </a:r>
          </a:p>
          <a:p>
            <a:r>
              <a:rPr lang="en-AU" dirty="0" smtClean="0"/>
              <a:t>     2     2   -32     2    19    19   -32    19    19 -49    19      2    -15    19    19    19     2</a:t>
            </a:r>
          </a:p>
          <a:p>
            <a:r>
              <a:rPr lang="en-AU" dirty="0" smtClean="0"/>
              <a:t>     2    19     2    19    19     2       2     2     19   19  -32   -49    19   -15    19   -15     2</a:t>
            </a:r>
          </a:p>
          <a:p>
            <a:r>
              <a:rPr lang="en-AU" dirty="0" smtClean="0"/>
              <a:t>    19     2     2     2   -15      2   -15    19   -32   19     2   -15    19     19      2      2      2</a:t>
            </a:r>
          </a:p>
          <a:p>
            <a:r>
              <a:rPr lang="en-AU" dirty="0" smtClean="0"/>
              <a:t>  -15     2    19    19     2    19   -15   -15    19    19    2      2   -15      2    -15    19  -15</a:t>
            </a:r>
          </a:p>
          <a:p>
            <a:r>
              <a:rPr lang="en-AU" dirty="0" smtClean="0"/>
              <a:t>    19   19     2   -15  -32     2       2   -15    19  -15     2    19    19      2       2     19   -15</a:t>
            </a:r>
          </a:p>
          <a:p>
            <a:r>
              <a:rPr lang="en-AU" dirty="0" smtClean="0"/>
              <a:t>  -15      2     2    19  -32     2       2     19    19     2     2    19    19      2    -15    -15     2</a:t>
            </a:r>
          </a:p>
          <a:p>
            <a:r>
              <a:rPr lang="en-AU" dirty="0" smtClean="0"/>
              <a:t>  -15    19     2      2    19    2    -32     19    19    19    2      2     2       2       2     -32     2</a:t>
            </a:r>
          </a:p>
          <a:p>
            <a:r>
              <a:rPr lang="en-AU" dirty="0" smtClean="0"/>
              <a:t>  -15    19    19     2    19   19   -15   -15   -15     2    19     2      2      2   -15        2      2</a:t>
            </a:r>
          </a:p>
          <a:p>
            <a:r>
              <a:rPr lang="en-AU" dirty="0" smtClean="0"/>
              <a:t>      2   19    19     2   -15     2    -49    19    19   -15     2   19   -15   -15     2      19    19</a:t>
            </a:r>
          </a:p>
          <a:p>
            <a:r>
              <a:rPr lang="en-AU" dirty="0" smtClean="0"/>
              <a:t>  -15  -15    19    19     2    19   -32    19     2      19   19  -15   -32      2     2       2     19</a:t>
            </a:r>
          </a:p>
          <a:p>
            <a:r>
              <a:rPr lang="en-AU" dirty="0" smtClean="0"/>
              <a:t>    19     2     2      2      2      2       2      2     2       2      2      2       2   -15     2       2      2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07D86CED-A007-46EE-9BE2-56B556C294BC}" type="slidenum">
              <a:rPr lang="en-AU" smtClean="0"/>
              <a:t>49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32652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4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2855B67E-A3CE-47B2-8B5B-FF5E0015E7CF}" type="slidenum">
              <a:rPr lang="en-AU"/>
              <a:pPr/>
              <a:t>5</a:t>
            </a:fld>
            <a:endParaRPr lang="en-AU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457199" y="274637"/>
            <a:ext cx="8210255" cy="2659307"/>
          </a:xfrm>
        </p:spPr>
        <p:txBody>
          <a:bodyPr>
            <a:normAutofit fontScale="90000"/>
          </a:bodyPr>
          <a:lstStyle/>
          <a:p>
            <a:pPr algn="l"/>
            <a:r>
              <a:rPr lang="en-AU" sz="4000" dirty="0" smtClean="0">
                <a:solidFill>
                  <a:srgbClr val="FF0000"/>
                </a:solidFill>
              </a:rPr>
              <a:t>2</a:t>
            </a:r>
            <a:r>
              <a:rPr lang="en-AU" sz="4000" dirty="0" smtClean="0"/>
              <a:t> Ghosts in image data and the Katz Criterion</a:t>
            </a:r>
            <a:r>
              <a:rPr lang="en-AU" sz="3600" dirty="0" smtClean="0"/>
              <a:t/>
            </a:r>
            <a:br>
              <a:rPr lang="en-AU" sz="3600" dirty="0" smtClean="0"/>
            </a:br>
            <a:r>
              <a:rPr lang="en-AU" sz="3100" dirty="0" smtClean="0"/>
              <a:t>A </a:t>
            </a:r>
            <a:r>
              <a:rPr lang="en-AU" sz="3100" dirty="0"/>
              <a:t>discrete projection ghost is an arrangement of pixels with values +1 and -1 placed at locations I(x, y) in a digital image so that </a:t>
            </a:r>
            <a:r>
              <a:rPr lang="en-AU" sz="3100" b="1" i="1" dirty="0"/>
              <a:t>these values project to zero</a:t>
            </a:r>
            <a:r>
              <a:rPr lang="en-AU" sz="3100" dirty="0"/>
              <a:t> (the sum is taken over </a:t>
            </a:r>
            <a:r>
              <a:rPr lang="en-AU" sz="3100" b="1" i="1" dirty="0"/>
              <a:t>all pixels in that direction</a:t>
            </a:r>
            <a:r>
              <a:rPr lang="en-AU" sz="3100" dirty="0"/>
              <a:t>)</a:t>
            </a:r>
          </a:p>
        </p:txBody>
      </p:sp>
      <p:grpSp>
        <p:nvGrpSpPr>
          <p:cNvPr id="8204" name="Group 12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2456765" y="3168367"/>
            <a:ext cx="4968875" cy="3455988"/>
            <a:chOff x="1610" y="1735"/>
            <a:chExt cx="3130" cy="2177"/>
          </a:xfrm>
        </p:grpSpPr>
        <p:sp>
          <p:nvSpPr>
            <p:cNvPr id="8195" name="Rectangle 3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1610" y="1735"/>
              <a:ext cx="2086" cy="217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8202" name="Rectangle 10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1610" y="2296"/>
              <a:ext cx="2086" cy="408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8198" name="Line 6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>
              <a:off x="3151" y="2478"/>
              <a:ext cx="545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8199" name="Text Box 7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833" y="2296"/>
              <a:ext cx="907" cy="6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AU" sz="3200" dirty="0">
                  <a:latin typeface="Symbol" pitchFamily="18" charset="2"/>
                </a:rPr>
                <a:t>S </a:t>
              </a:r>
              <a:r>
                <a:rPr lang="en-AU" sz="3200" dirty="0"/>
                <a:t>= </a:t>
              </a:r>
              <a:r>
                <a:rPr lang="en-AU" sz="3200" dirty="0" smtClean="0"/>
                <a:t>0, N = 1</a:t>
              </a:r>
              <a:endParaRPr lang="en-AU" sz="3200" dirty="0"/>
            </a:p>
          </p:txBody>
        </p:sp>
        <p:grpSp>
          <p:nvGrpSpPr>
            <p:cNvPr id="8203" name="Group 11"/>
            <p:cNvGrpSpPr>
              <a:grpSpLocks/>
            </p:cNvGrpSpPr>
            <p:nvPr/>
          </p:nvGrpSpPr>
          <p:grpSpPr bwMode="auto">
            <a:xfrm>
              <a:off x="2018" y="2296"/>
              <a:ext cx="906" cy="408"/>
              <a:chOff x="1701" y="2296"/>
              <a:chExt cx="906" cy="408"/>
            </a:xfrm>
          </p:grpSpPr>
          <p:sp>
            <p:nvSpPr>
              <p:cNvPr id="8196" name="Text Box 4"/>
              <p:cNvSpPr txBox="1"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1701" y="2339"/>
                <a:ext cx="453" cy="365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AU" sz="3200" dirty="0"/>
                  <a:t>+1</a:t>
                </a:r>
              </a:p>
            </p:txBody>
          </p:sp>
          <p:sp>
            <p:nvSpPr>
              <p:cNvPr id="8197" name="Text Box 5"/>
              <p:cNvSpPr txBox="1">
                <a:spLocks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2154" y="2334"/>
                <a:ext cx="453" cy="365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AU" sz="3200" b="1" dirty="0">
                    <a:latin typeface="Symbol" pitchFamily="18" charset="2"/>
                  </a:rPr>
                  <a:t>-</a:t>
                </a:r>
                <a:r>
                  <a:rPr lang="en-AU" sz="3200" dirty="0"/>
                  <a:t>1</a:t>
                </a:r>
              </a:p>
            </p:txBody>
          </p:sp>
          <p:sp>
            <p:nvSpPr>
              <p:cNvPr id="8200" name="Rectangle 8"/>
              <p:cNvSpPr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1701" y="2296"/>
                <a:ext cx="453" cy="4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8201" name="Rectangle 9"/>
              <p:cNvSpPr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2154" y="2296"/>
                <a:ext cx="453" cy="4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1058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4638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Periodic and aperiodic auto-correlations of grey 17x17 perfect array</a:t>
            </a:r>
            <a:endParaRPr lang="en-AU" dirty="0"/>
          </a:p>
        </p:txBody>
      </p:sp>
      <p:sp>
        <p:nvSpPr>
          <p:cNvPr id="5" name="TextBox 4"/>
          <p:cNvSpPr txBox="1"/>
          <p:nvPr>
            <p:custDataLst>
              <p:tags r:id="rId2"/>
            </p:custDataLst>
          </p:nvPr>
        </p:nvSpPr>
        <p:spPr>
          <a:xfrm>
            <a:off x="1151620" y="5139190"/>
            <a:ext cx="2904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Periodic auto-correlation </a:t>
            </a:r>
            <a:r>
              <a:rPr lang="en-AU" dirty="0" smtClean="0"/>
              <a:t>peak </a:t>
            </a:r>
            <a:r>
              <a:rPr lang="en-AU" dirty="0" smtClean="0"/>
              <a:t>= </a:t>
            </a:r>
            <a:r>
              <a:rPr lang="en-AU" dirty="0" smtClean="0"/>
              <a:t>289, </a:t>
            </a:r>
            <a:r>
              <a:rPr lang="en-AU" dirty="0" smtClean="0"/>
              <a:t>off-peak = </a:t>
            </a:r>
            <a:r>
              <a:rPr lang="en-AU" dirty="0"/>
              <a:t>0</a:t>
            </a:r>
            <a:endParaRPr lang="en-AU" dirty="0"/>
          </a:p>
        </p:txBody>
      </p:sp>
      <p:sp>
        <p:nvSpPr>
          <p:cNvPr id="6" name="TextBox 5"/>
          <p:cNvSpPr txBox="1"/>
          <p:nvPr>
            <p:custDataLst>
              <p:tags r:id="rId3"/>
            </p:custDataLst>
          </p:nvPr>
        </p:nvSpPr>
        <p:spPr>
          <a:xfrm>
            <a:off x="4508228" y="5140323"/>
            <a:ext cx="37878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Aperiodic auto-correlation </a:t>
            </a:r>
            <a:r>
              <a:rPr lang="en-AU" dirty="0" smtClean="0"/>
              <a:t>peak </a:t>
            </a:r>
            <a:r>
              <a:rPr lang="en-AU" dirty="0" smtClean="0"/>
              <a:t>= </a:t>
            </a:r>
            <a:r>
              <a:rPr lang="en-AU" dirty="0" smtClean="0"/>
              <a:t>289, crest factor 2.8, merit </a:t>
            </a:r>
            <a:r>
              <a:rPr lang="en-AU" dirty="0" smtClean="0"/>
              <a:t>factor 3.2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605" y="1988840"/>
            <a:ext cx="3423484" cy="301533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931" y="1988840"/>
            <a:ext cx="3787171" cy="2835315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07D86CED-A007-46EE-9BE2-56B556C294BC}" type="slidenum">
              <a:rPr lang="en-AU" smtClean="0"/>
              <a:t>50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3779974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35" y="233645"/>
            <a:ext cx="8292079" cy="616568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583795"/>
            <a:ext cx="8345270" cy="472552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AU" dirty="0" smtClean="0">
                <a:solidFill>
                  <a:schemeClr val="bg1"/>
                </a:solidFill>
              </a:rPr>
              <a:t>Ghosts have found many diverse applications in image reconstruction and image processing, information storage and transmission</a:t>
            </a:r>
          </a:p>
          <a:p>
            <a:pPr marL="0" indent="0">
              <a:buNone/>
            </a:pPr>
            <a:endParaRPr lang="en-AU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AU" dirty="0" smtClean="0">
                <a:solidFill>
                  <a:schemeClr val="bg1"/>
                </a:solidFill>
              </a:rPr>
              <a:t>The FRT provides a bridge between the aperiodic domain of </a:t>
            </a:r>
            <a:r>
              <a:rPr lang="en-AU" dirty="0" err="1" smtClean="0">
                <a:solidFill>
                  <a:schemeClr val="bg1"/>
                </a:solidFill>
              </a:rPr>
              <a:t>Mojette</a:t>
            </a:r>
            <a:r>
              <a:rPr lang="en-AU" dirty="0" smtClean="0">
                <a:solidFill>
                  <a:schemeClr val="bg1"/>
                </a:solidFill>
              </a:rPr>
              <a:t> and periodic structures, which often have optimal properties</a:t>
            </a:r>
          </a:p>
          <a:p>
            <a:pPr marL="0" indent="0">
              <a:buNone/>
            </a:pPr>
            <a:endParaRPr lang="en-AU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AU" u="sng" dirty="0" smtClean="0">
                <a:solidFill>
                  <a:schemeClr val="bg1"/>
                </a:solidFill>
              </a:rPr>
              <a:t>Acknowledgments:</a:t>
            </a:r>
            <a:r>
              <a:rPr lang="en-AU" dirty="0" smtClean="0">
                <a:solidFill>
                  <a:schemeClr val="bg1"/>
                </a:solidFill>
              </a:rPr>
              <a:t> Nicolas Normand, </a:t>
            </a:r>
            <a:r>
              <a:rPr lang="en-AU" dirty="0" err="1" smtClean="0">
                <a:solidFill>
                  <a:schemeClr val="bg1"/>
                </a:solidFill>
              </a:rPr>
              <a:t>Jeanpierre</a:t>
            </a:r>
            <a:r>
              <a:rPr lang="en-AU" dirty="0" smtClean="0">
                <a:solidFill>
                  <a:schemeClr val="bg1"/>
                </a:solidFill>
              </a:rPr>
              <a:t> </a:t>
            </a:r>
            <a:r>
              <a:rPr lang="en-AU" dirty="0" err="1" smtClean="0">
                <a:solidFill>
                  <a:schemeClr val="bg1"/>
                </a:solidFill>
              </a:rPr>
              <a:t>Guédon</a:t>
            </a:r>
            <a:r>
              <a:rPr lang="en-AU" dirty="0" smtClean="0">
                <a:solidFill>
                  <a:schemeClr val="bg1"/>
                </a:solidFill>
              </a:rPr>
              <a:t>, Andrew Kingston, </a:t>
            </a:r>
            <a:r>
              <a:rPr lang="en-AU" dirty="0" err="1" smtClean="0">
                <a:solidFill>
                  <a:schemeClr val="bg1"/>
                </a:solidFill>
              </a:rPr>
              <a:t>Shekhar</a:t>
            </a:r>
            <a:r>
              <a:rPr lang="en-AU" dirty="0" smtClean="0">
                <a:solidFill>
                  <a:schemeClr val="bg1"/>
                </a:solidFill>
              </a:rPr>
              <a:t> Chandra, Benjamin Cavy, Andrew </a:t>
            </a:r>
            <a:r>
              <a:rPr lang="en-AU" dirty="0" err="1" smtClean="0">
                <a:solidFill>
                  <a:schemeClr val="bg1"/>
                </a:solidFill>
              </a:rPr>
              <a:t>Tirkel</a:t>
            </a:r>
            <a:endParaRPr lang="en-AU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AU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AU" sz="1900" dirty="0" smtClean="0">
                <a:solidFill>
                  <a:schemeClr val="bg1"/>
                </a:solidFill>
              </a:rPr>
              <a:t>*background image is a perfect auto-correlation grey hexagonal array</a:t>
            </a:r>
            <a:endParaRPr lang="en-AU" sz="190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63410" y="278650"/>
            <a:ext cx="8229600" cy="1143000"/>
          </a:xfrm>
        </p:spPr>
        <p:txBody>
          <a:bodyPr/>
          <a:lstStyle/>
          <a:p>
            <a:pPr algn="r"/>
            <a:r>
              <a:rPr lang="en-AU" dirty="0" smtClean="0">
                <a:solidFill>
                  <a:schemeClr val="bg1"/>
                </a:solidFill>
              </a:rPr>
              <a:t>Summary</a:t>
            </a:r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07D86CED-A007-46EE-9BE2-56B556C294BC}" type="slidenum">
              <a:rPr lang="en-AU" smtClean="0"/>
              <a:t>51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423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4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13DC6DB5-CE8C-4A52-9E63-0D03DDF1D11A}" type="slidenum">
              <a:rPr lang="en-AU"/>
              <a:pPr/>
              <a:t>6</a:t>
            </a:fld>
            <a:endParaRPr lang="en-A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016605" y="503675"/>
            <a:ext cx="7059738" cy="1935215"/>
          </a:xfrm>
        </p:spPr>
        <p:txBody>
          <a:bodyPr>
            <a:noAutofit/>
          </a:bodyPr>
          <a:lstStyle/>
          <a:p>
            <a:pPr algn="l"/>
            <a:r>
              <a:rPr lang="en-AU" sz="3600" dirty="0"/>
              <a:t>This can be done for a </a:t>
            </a:r>
            <a:r>
              <a:rPr lang="en-AU" sz="3600" b="1" i="1" dirty="0"/>
              <a:t>pre-selected range</a:t>
            </a:r>
            <a:r>
              <a:rPr lang="en-AU" sz="3600" dirty="0"/>
              <a:t> of projection </a:t>
            </a:r>
            <a:r>
              <a:rPr lang="en-AU" sz="3600" dirty="0" smtClean="0"/>
              <a:t>angles, here for N = 2 (0° and 90°)</a:t>
            </a:r>
            <a:endParaRPr lang="en-AU" sz="3600" dirty="0"/>
          </a:p>
        </p:txBody>
      </p:sp>
      <p:sp>
        <p:nvSpPr>
          <p:cNvPr id="3077" name="Rectangle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555875" y="2726439"/>
            <a:ext cx="3311525" cy="33845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082" name="Line 10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5002213" y="3933825"/>
            <a:ext cx="865187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85" name="Text Box 13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6084888" y="3644900"/>
            <a:ext cx="14398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3200">
                <a:latin typeface="Symbol" pitchFamily="18" charset="2"/>
              </a:rPr>
              <a:t>S </a:t>
            </a:r>
            <a:r>
              <a:rPr lang="en-AU" sz="3200"/>
              <a:t>= 0</a:t>
            </a:r>
          </a:p>
        </p:txBody>
      </p:sp>
      <p:sp>
        <p:nvSpPr>
          <p:cNvPr id="3086" name="Text Box 14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084888" y="4289425"/>
            <a:ext cx="14398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3200">
                <a:latin typeface="Symbol" pitchFamily="18" charset="2"/>
              </a:rPr>
              <a:t>S </a:t>
            </a:r>
            <a:r>
              <a:rPr lang="en-AU" sz="3200"/>
              <a:t>= 0</a:t>
            </a:r>
          </a:p>
        </p:txBody>
      </p:sp>
      <p:sp>
        <p:nvSpPr>
          <p:cNvPr id="3087" name="Line 15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5003800" y="4581525"/>
            <a:ext cx="865188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88" name="Line 16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3203575" y="5229225"/>
            <a:ext cx="0" cy="863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89" name="Line 17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3924300" y="5229225"/>
            <a:ext cx="0" cy="863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90" name="Text Box 18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2555875" y="6021388"/>
            <a:ext cx="14398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3200">
                <a:latin typeface="Symbol" pitchFamily="18" charset="2"/>
              </a:rPr>
              <a:t>S </a:t>
            </a:r>
            <a:r>
              <a:rPr lang="en-AU" sz="3200"/>
              <a:t>= 0</a:t>
            </a:r>
          </a:p>
        </p:txBody>
      </p:sp>
      <p:sp>
        <p:nvSpPr>
          <p:cNvPr id="3091" name="Text Box 19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563938" y="6021388"/>
            <a:ext cx="14398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3200">
                <a:latin typeface="Symbol" pitchFamily="18" charset="2"/>
              </a:rPr>
              <a:t>S </a:t>
            </a:r>
            <a:r>
              <a:rPr lang="en-AU" sz="3200"/>
              <a:t>= 0</a:t>
            </a:r>
          </a:p>
        </p:txBody>
      </p:sp>
      <p:sp>
        <p:nvSpPr>
          <p:cNvPr id="3078" name="Text Box 6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700338" y="3704657"/>
            <a:ext cx="792163" cy="57943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3200" dirty="0"/>
              <a:t>+1</a:t>
            </a:r>
          </a:p>
        </p:txBody>
      </p:sp>
      <p:sp>
        <p:nvSpPr>
          <p:cNvPr id="3080" name="Text Box 8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3402013" y="3705225"/>
            <a:ext cx="793750" cy="579438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3200" b="1" dirty="0">
                <a:latin typeface="Symbol" pitchFamily="18" charset="2"/>
              </a:rPr>
              <a:t>-</a:t>
            </a:r>
            <a:r>
              <a:rPr lang="en-AU" sz="3200" dirty="0"/>
              <a:t>1</a:t>
            </a:r>
          </a:p>
        </p:txBody>
      </p:sp>
      <p:sp>
        <p:nvSpPr>
          <p:cNvPr id="3094" name="Rectangle 22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3419476" y="4294188"/>
            <a:ext cx="719138" cy="64770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083" name="Text Box 11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3401870" y="4289425"/>
            <a:ext cx="7921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3200" dirty="0"/>
              <a:t>+1</a:t>
            </a:r>
          </a:p>
        </p:txBody>
      </p:sp>
      <p:sp>
        <p:nvSpPr>
          <p:cNvPr id="3084" name="Text Box 12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2700338" y="4335463"/>
            <a:ext cx="720725" cy="579438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AU" sz="3200" b="1" dirty="0">
                <a:latin typeface="Symbol" pitchFamily="18" charset="2"/>
              </a:rPr>
              <a:t>-</a:t>
            </a:r>
            <a:r>
              <a:rPr lang="en-AU" sz="3200" dirty="0"/>
              <a:t>1</a:t>
            </a:r>
          </a:p>
        </p:txBody>
      </p:sp>
      <p:sp>
        <p:nvSpPr>
          <p:cNvPr id="3092" name="Rectangle 20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2700338" y="3644900"/>
            <a:ext cx="719138" cy="6477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093" name="Rectangle 21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3421063" y="3644900"/>
            <a:ext cx="719138" cy="6477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095" name="Rectangle 23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2700338" y="4294188"/>
            <a:ext cx="719138" cy="6477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8485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4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E62E558C-CAB0-4E7B-AD10-81BDB2B9411D}" type="slidenum">
              <a:rPr lang="en-AU"/>
              <a:pPr/>
              <a:t>7</a:t>
            </a:fld>
            <a:endParaRPr lang="en-AU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468313" y="620713"/>
            <a:ext cx="8002587" cy="1785937"/>
          </a:xfrm>
        </p:spPr>
        <p:txBody>
          <a:bodyPr>
            <a:normAutofit/>
          </a:bodyPr>
          <a:lstStyle/>
          <a:p>
            <a:pPr algn="l"/>
            <a:r>
              <a:rPr lang="en-AU" sz="3200" dirty="0"/>
              <a:t>The range of ghost angles can be </a:t>
            </a:r>
            <a:r>
              <a:rPr lang="en-AU" sz="3200" dirty="0" smtClean="0"/>
              <a:t>incremented </a:t>
            </a:r>
            <a:r>
              <a:rPr lang="en-AU" sz="3200" dirty="0"/>
              <a:t>by dilating the </a:t>
            </a:r>
            <a:r>
              <a:rPr lang="en-AU" sz="3200" b="1" i="1" dirty="0"/>
              <a:t>negated</a:t>
            </a:r>
            <a:r>
              <a:rPr lang="en-AU" sz="3200" dirty="0"/>
              <a:t> pattern of an existing ghost at a new projection </a:t>
            </a:r>
            <a:r>
              <a:rPr lang="en-AU" sz="3200" dirty="0" smtClean="0"/>
              <a:t>angle, here for N = 3</a:t>
            </a:r>
            <a:endParaRPr lang="en-AU" sz="3200" dirty="0"/>
          </a:p>
        </p:txBody>
      </p:sp>
      <p:sp>
        <p:nvSpPr>
          <p:cNvPr id="5123" name="Rectangle 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555875" y="2782888"/>
            <a:ext cx="3313113" cy="3309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5126" name="Line 6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5002213" y="3933825"/>
            <a:ext cx="865187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grpSp>
        <p:nvGrpSpPr>
          <p:cNvPr id="5136" name="Group 16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2700338" y="3644900"/>
            <a:ext cx="1584325" cy="1223963"/>
            <a:chOff x="1701" y="2296"/>
            <a:chExt cx="998" cy="771"/>
          </a:xfrm>
        </p:grpSpPr>
        <p:sp>
          <p:nvSpPr>
            <p:cNvPr id="5124" name="Text Box 4"/>
            <p:cNvSpPr txBox="1"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1701" y="2296"/>
              <a:ext cx="499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AU" sz="3200" dirty="0">
                  <a:solidFill>
                    <a:srgbClr val="FFFF00"/>
                  </a:solidFill>
                </a:rPr>
                <a:t>+1</a:t>
              </a:r>
            </a:p>
          </p:txBody>
        </p:sp>
        <p:sp>
          <p:nvSpPr>
            <p:cNvPr id="5125" name="Text Box 5"/>
            <p:cNvSpPr txBox="1"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2199" y="2296"/>
              <a:ext cx="5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AU" sz="3200" b="1" dirty="0">
                  <a:solidFill>
                    <a:srgbClr val="92D050"/>
                  </a:solidFill>
                  <a:latin typeface="Symbol" pitchFamily="18" charset="2"/>
                </a:rPr>
                <a:t>-</a:t>
              </a:r>
              <a:r>
                <a:rPr lang="en-AU" sz="3200" dirty="0">
                  <a:solidFill>
                    <a:srgbClr val="92D050"/>
                  </a:solidFill>
                </a:rPr>
                <a:t>1</a:t>
              </a:r>
            </a:p>
          </p:txBody>
        </p:sp>
        <p:sp>
          <p:nvSpPr>
            <p:cNvPr id="5127" name="Text Box 7"/>
            <p:cNvSpPr txBox="1"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2177" y="2683"/>
              <a:ext cx="499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AU" sz="3200" dirty="0">
                  <a:solidFill>
                    <a:srgbClr val="FFFF00"/>
                  </a:solidFill>
                </a:rPr>
                <a:t>+1</a:t>
              </a:r>
            </a:p>
          </p:txBody>
        </p:sp>
        <p:sp>
          <p:nvSpPr>
            <p:cNvPr id="5128" name="Text Box 8"/>
            <p:cNvSpPr txBox="1"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1701" y="2702"/>
              <a:ext cx="5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AU" sz="3200" b="1" dirty="0">
                  <a:solidFill>
                    <a:srgbClr val="92D050"/>
                  </a:solidFill>
                  <a:latin typeface="Symbol" pitchFamily="18" charset="2"/>
                </a:rPr>
                <a:t>-</a:t>
              </a:r>
              <a:r>
                <a:rPr lang="en-AU" sz="3200" dirty="0">
                  <a:solidFill>
                    <a:srgbClr val="92D050"/>
                  </a:solidFill>
                </a:rPr>
                <a:t>1</a:t>
              </a:r>
            </a:p>
          </p:txBody>
        </p:sp>
      </p:grpSp>
      <p:sp>
        <p:nvSpPr>
          <p:cNvPr id="5129" name="Text Box 9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084888" y="3644900"/>
            <a:ext cx="14398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3200">
                <a:latin typeface="Symbol" pitchFamily="18" charset="2"/>
              </a:rPr>
              <a:t>S </a:t>
            </a:r>
            <a:r>
              <a:rPr lang="en-AU" sz="3200"/>
              <a:t>= 0</a:t>
            </a:r>
          </a:p>
        </p:txBody>
      </p:sp>
      <p:sp>
        <p:nvSpPr>
          <p:cNvPr id="5130" name="Text Box 10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084888" y="4289425"/>
            <a:ext cx="14398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3200">
                <a:latin typeface="Symbol" pitchFamily="18" charset="2"/>
              </a:rPr>
              <a:t>S </a:t>
            </a:r>
            <a:r>
              <a:rPr lang="en-AU" sz="3200"/>
              <a:t>= 0</a:t>
            </a:r>
          </a:p>
        </p:txBody>
      </p:sp>
      <p:sp>
        <p:nvSpPr>
          <p:cNvPr id="5131" name="Line 11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5003800" y="4581525"/>
            <a:ext cx="865188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32" name="Line 12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3203575" y="5229225"/>
            <a:ext cx="0" cy="7921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33" name="Line 13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3924300" y="5229225"/>
            <a:ext cx="0" cy="863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34" name="Text Box 14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555875" y="6021388"/>
            <a:ext cx="14398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3200">
                <a:latin typeface="Symbol" pitchFamily="18" charset="2"/>
              </a:rPr>
              <a:t>S </a:t>
            </a:r>
            <a:r>
              <a:rPr lang="en-AU" sz="3200"/>
              <a:t>= 0</a:t>
            </a:r>
          </a:p>
        </p:txBody>
      </p:sp>
      <p:sp>
        <p:nvSpPr>
          <p:cNvPr id="5135" name="Text Box 15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3563938" y="6021388"/>
            <a:ext cx="14398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3200">
                <a:latin typeface="Symbol" pitchFamily="18" charset="2"/>
              </a:rPr>
              <a:t>S </a:t>
            </a:r>
            <a:r>
              <a:rPr lang="en-AU" sz="3200"/>
              <a:t>= 0</a:t>
            </a:r>
          </a:p>
        </p:txBody>
      </p:sp>
      <p:sp>
        <p:nvSpPr>
          <p:cNvPr id="5138" name="Text Box 18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211638" y="4649788"/>
            <a:ext cx="7921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3200" dirty="0">
                <a:solidFill>
                  <a:srgbClr val="92D050"/>
                </a:solidFill>
                <a:latin typeface="Symbol" pitchFamily="18" charset="2"/>
              </a:rPr>
              <a:t>-</a:t>
            </a:r>
            <a:r>
              <a:rPr lang="en-AU" sz="3200" dirty="0">
                <a:solidFill>
                  <a:srgbClr val="92D050"/>
                </a:solidFill>
              </a:rPr>
              <a:t>1</a:t>
            </a:r>
          </a:p>
        </p:txBody>
      </p:sp>
      <p:sp>
        <p:nvSpPr>
          <p:cNvPr id="5139" name="Text Box 19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5002213" y="4649788"/>
            <a:ext cx="7937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3200" b="1" dirty="0">
                <a:solidFill>
                  <a:srgbClr val="FFFF00"/>
                </a:solidFill>
                <a:latin typeface="Symbol" pitchFamily="18" charset="2"/>
              </a:rPr>
              <a:t>+</a:t>
            </a:r>
            <a:r>
              <a:rPr lang="en-AU" sz="3200" dirty="0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5140" name="Text Box 20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5003800" y="5297488"/>
            <a:ext cx="7921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3200" dirty="0">
                <a:solidFill>
                  <a:srgbClr val="92D050"/>
                </a:solidFill>
                <a:latin typeface="Symbol" pitchFamily="18" charset="2"/>
              </a:rPr>
              <a:t>-</a:t>
            </a:r>
            <a:r>
              <a:rPr lang="en-AU" sz="3200" dirty="0">
                <a:solidFill>
                  <a:srgbClr val="92D050"/>
                </a:solidFill>
              </a:rPr>
              <a:t>1</a:t>
            </a:r>
          </a:p>
        </p:txBody>
      </p:sp>
      <p:sp>
        <p:nvSpPr>
          <p:cNvPr id="5141" name="Text Box 21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4211638" y="5297488"/>
            <a:ext cx="7937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3200" b="1" dirty="0">
                <a:solidFill>
                  <a:srgbClr val="FFFF00"/>
                </a:solidFill>
                <a:latin typeface="Symbol" pitchFamily="18" charset="2"/>
              </a:rPr>
              <a:t>+</a:t>
            </a:r>
            <a:r>
              <a:rPr lang="en-AU" sz="3200" dirty="0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5142" name="Line 22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4140200" y="4149725"/>
            <a:ext cx="936625" cy="71913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43" name="Line 23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3348038" y="4725988"/>
            <a:ext cx="936625" cy="719137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44" name="Line 24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3204368" y="4005263"/>
            <a:ext cx="2016125" cy="15113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45" name="Text Box 25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 rot="1763886">
            <a:off x="6084888" y="5370513"/>
            <a:ext cx="14398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3200">
                <a:latin typeface="Symbol" pitchFamily="18" charset="2"/>
              </a:rPr>
              <a:t>S </a:t>
            </a:r>
            <a:r>
              <a:rPr lang="en-AU" sz="3200"/>
              <a:t>= 0</a:t>
            </a:r>
          </a:p>
        </p:txBody>
      </p:sp>
      <p:sp>
        <p:nvSpPr>
          <p:cNvPr id="5147" name="Text Box 27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 rot="1763886">
            <a:off x="5653088" y="6089650"/>
            <a:ext cx="14398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3200">
                <a:latin typeface="Symbol" pitchFamily="18" charset="2"/>
              </a:rPr>
              <a:t>S </a:t>
            </a:r>
            <a:r>
              <a:rPr lang="en-AU" sz="3200"/>
              <a:t>= 0</a:t>
            </a:r>
          </a:p>
        </p:txBody>
      </p:sp>
      <p:sp>
        <p:nvSpPr>
          <p:cNvPr id="5148" name="Text Box 28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 rot="1763886">
            <a:off x="5867400" y="5729288"/>
            <a:ext cx="14398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3200">
                <a:latin typeface="Symbol" pitchFamily="18" charset="2"/>
              </a:rPr>
              <a:t>S </a:t>
            </a:r>
            <a:r>
              <a:rPr lang="en-AU" sz="3200"/>
              <a:t>= 0</a:t>
            </a:r>
          </a:p>
        </p:txBody>
      </p:sp>
      <p:sp>
        <p:nvSpPr>
          <p:cNvPr id="5149" name="Oval 29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2627313" y="3500438"/>
            <a:ext cx="1657350" cy="1584325"/>
          </a:xfrm>
          <a:prstGeom prst="ellips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5150" name="Oval 30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4140200" y="4508500"/>
            <a:ext cx="1657350" cy="1584325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574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71EE4F13-712E-41ED-8907-F102E654B413}" type="slidenum">
              <a:rPr lang="en-AU"/>
              <a:pPr/>
              <a:t>8</a:t>
            </a:fld>
            <a:endParaRPr lang="en-AU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431540" y="143635"/>
            <a:ext cx="8229600" cy="1143000"/>
          </a:xfrm>
        </p:spPr>
        <p:txBody>
          <a:bodyPr/>
          <a:lstStyle/>
          <a:p>
            <a:pPr algn="l"/>
            <a:r>
              <a:rPr lang="en-AU" dirty="0" err="1"/>
              <a:t>Gray</a:t>
            </a:r>
            <a:r>
              <a:rPr lang="en-AU" dirty="0"/>
              <a:t> ghosts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31540" y="1178749"/>
            <a:ext cx="8415935" cy="5265585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AU" dirty="0"/>
              <a:t>The shift and add method of construction of ghosts </a:t>
            </a:r>
            <a:r>
              <a:rPr lang="en-AU" dirty="0" smtClean="0"/>
              <a:t>creates </a:t>
            </a:r>
            <a:r>
              <a:rPr lang="en-AU" dirty="0"/>
              <a:t>zeros where +1 and-1 coincide</a:t>
            </a:r>
          </a:p>
          <a:p>
            <a:pPr marL="0" indent="0">
              <a:lnSpc>
                <a:spcPct val="90000"/>
              </a:lnSpc>
            </a:pPr>
            <a:endParaRPr lang="en-AU" dirty="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AU" dirty="0">
                <a:solidFill>
                  <a:srgbClr val="7030A0"/>
                </a:solidFill>
              </a:rPr>
              <a:t>+1 and +1 can also coincide after adding ghosts to make +2 as a value of g(x, y), </a:t>
            </a:r>
            <a:endParaRPr lang="en-AU" dirty="0" smtClean="0">
              <a:solidFill>
                <a:srgbClr val="7030A0"/>
              </a:solidFill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AU" dirty="0" smtClean="0">
                <a:solidFill>
                  <a:srgbClr val="7030A0"/>
                </a:solidFill>
              </a:rPr>
              <a:t>-</a:t>
            </a:r>
            <a:r>
              <a:rPr lang="en-AU" dirty="0">
                <a:solidFill>
                  <a:srgbClr val="7030A0"/>
                </a:solidFill>
              </a:rPr>
              <a:t>1 and -1 can also coincide to make -2 as a value of g(x, y)</a:t>
            </a:r>
          </a:p>
          <a:p>
            <a:pPr marL="0" indent="0">
              <a:lnSpc>
                <a:spcPct val="90000"/>
              </a:lnSpc>
            </a:pPr>
            <a:endParaRPr lang="en-AU" dirty="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AU" dirty="0"/>
              <a:t>Ghosts can get </a:t>
            </a:r>
            <a:r>
              <a:rPr lang="en-AU" b="1" i="1" dirty="0"/>
              <a:t>thicker</a:t>
            </a:r>
            <a:r>
              <a:rPr lang="en-AU" dirty="0"/>
              <a:t> as well as </a:t>
            </a:r>
            <a:r>
              <a:rPr lang="en-AU" b="1" i="1" dirty="0"/>
              <a:t>wider</a:t>
            </a:r>
            <a:r>
              <a:rPr lang="en-AU" dirty="0"/>
              <a:t> from repeated </a:t>
            </a:r>
            <a:r>
              <a:rPr lang="en-AU" dirty="0" smtClean="0"/>
              <a:t>dilation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72261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20687" y="233645"/>
            <a:ext cx="8229600" cy="8509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 defTabSz="449263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dirty="0" smtClean="0"/>
              <a:t>Grey </a:t>
            </a:r>
            <a:r>
              <a:rPr lang="en-GB" sz="3200" dirty="0"/>
              <a:t>ghosts</a:t>
            </a:r>
          </a:p>
        </p:txBody>
      </p:sp>
      <p:sp>
        <p:nvSpPr>
          <p:cNvPr id="74757" name="Text Box 5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53724" y="4419110"/>
            <a:ext cx="8351837" cy="189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3000"/>
              </a:lnSpc>
              <a:spcBef>
                <a:spcPts val="1250"/>
              </a:spcBef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2400" dirty="0">
                <a:solidFill>
                  <a:schemeClr val="tx2"/>
                </a:solidFill>
              </a:rPr>
              <a:t>The left image values* sum to zero for a wide range of projection angles (shown as the bracketed portion of the R(t, m) projection space). The object is “invisible” when looked at from any of these angles</a:t>
            </a:r>
          </a:p>
          <a:p>
            <a:pPr>
              <a:lnSpc>
                <a:spcPct val="93000"/>
              </a:lnSpc>
              <a:spcBef>
                <a:spcPts val="1250"/>
              </a:spcBef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dirty="0">
                <a:solidFill>
                  <a:schemeClr val="tx2"/>
                </a:solidFill>
              </a:rPr>
              <a:t>*</a:t>
            </a:r>
            <a:r>
              <a:rPr lang="en-GB" dirty="0" smtClean="0">
                <a:solidFill>
                  <a:schemeClr val="tx2"/>
                </a:solidFill>
              </a:rPr>
              <a:t>Grey means </a:t>
            </a:r>
            <a:r>
              <a:rPr lang="en-GB" dirty="0">
                <a:solidFill>
                  <a:schemeClr val="tx2"/>
                </a:solidFill>
              </a:rPr>
              <a:t>g = 0; whiter means more </a:t>
            </a:r>
            <a:r>
              <a:rPr lang="en-GB" dirty="0" smtClean="0">
                <a:solidFill>
                  <a:schemeClr val="tx2"/>
                </a:solidFill>
              </a:rPr>
              <a:t>positive</a:t>
            </a:r>
            <a:r>
              <a:rPr lang="en-GB" dirty="0">
                <a:solidFill>
                  <a:schemeClr val="tx2"/>
                </a:solidFill>
              </a:rPr>
              <a:t>, blacker means more </a:t>
            </a:r>
            <a:r>
              <a:rPr lang="en-GB" dirty="0" smtClean="0">
                <a:solidFill>
                  <a:schemeClr val="tx2"/>
                </a:solidFill>
              </a:rPr>
              <a:t>negative</a:t>
            </a:r>
            <a:endParaRPr lang="en-GB" dirty="0">
              <a:solidFill>
                <a:schemeClr val="tx2"/>
              </a:solidFill>
            </a:endParaRPr>
          </a:p>
        </p:txBody>
      </p:sp>
      <p:grpSp>
        <p:nvGrpSpPr>
          <p:cNvPr id="2" name="Group 1"/>
          <p:cNvGrpSpPr/>
          <p:nvPr>
            <p:custDataLst>
              <p:tags r:id="rId3"/>
            </p:custDataLst>
          </p:nvPr>
        </p:nvGrpSpPr>
        <p:grpSpPr>
          <a:xfrm>
            <a:off x="1116013" y="998730"/>
            <a:ext cx="6911975" cy="3513137"/>
            <a:chOff x="1116013" y="1341438"/>
            <a:chExt cx="6911975" cy="3513137"/>
          </a:xfrm>
        </p:grpSpPr>
        <p:pic>
          <p:nvPicPr>
            <p:cNvPr id="74755" name="Picture 3"/>
            <p:cNvPicPr>
              <a:picLocks noChangeAspect="1" noChangeArrowheads="1"/>
            </p:cNvPicPr>
            <p:nvPr>
              <p:custDataLst>
                <p:tags r:id="rId5"/>
              </p:custDataLst>
            </p:nvPr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6013" y="1389063"/>
              <a:ext cx="2808287" cy="29765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74756" name="Picture 4"/>
            <p:cNvPicPr>
              <a:picLocks noChangeAspect="1" noChangeArrowheads="1"/>
            </p:cNvPicPr>
            <p:nvPr>
              <p:custDataLst>
                <p:tags r:id="rId6"/>
              </p:custDataLst>
            </p:nvPr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9700" y="1341438"/>
              <a:ext cx="2808288" cy="3095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74758" name="AutoShape 6"/>
            <p:cNvSpPr>
              <a:spLocks/>
            </p:cNvSpPr>
            <p:nvPr>
              <p:custDataLst>
                <p:tags r:id="rId7"/>
              </p:custDataLst>
            </p:nvPr>
          </p:nvSpPr>
          <p:spPr bwMode="auto">
            <a:xfrm flipH="1">
              <a:off x="5076825" y="2205038"/>
              <a:ext cx="142875" cy="790575"/>
            </a:xfrm>
            <a:prstGeom prst="rightBrace">
              <a:avLst>
                <a:gd name="adj1" fmla="val 46111"/>
                <a:gd name="adj2" fmla="val 46583"/>
              </a:avLst>
            </a:prstGeom>
            <a:noFill/>
            <a:ln w="3816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74759" name="Text Box 7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2124075" y="4508500"/>
              <a:ext cx="863600" cy="34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ct val="93000"/>
                </a:lnSpc>
                <a:spcBef>
                  <a:spcPts val="1125"/>
                </a:spcBef>
                <a:buClr>
                  <a:srgbClr val="000000"/>
                </a:buClr>
                <a:buSzPct val="100000"/>
                <a:buFont typeface="Arial" charset="0"/>
                <a:buNone/>
              </a:pPr>
              <a:r>
                <a:rPr lang="en-GB">
                  <a:solidFill>
                    <a:srgbClr val="000000"/>
                  </a:solidFill>
                </a:rPr>
                <a:t>I(x, y)</a:t>
              </a:r>
            </a:p>
          </p:txBody>
        </p:sp>
        <p:sp>
          <p:nvSpPr>
            <p:cNvPr id="74760" name="Text Box 8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6156325" y="4508500"/>
              <a:ext cx="936625" cy="34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ct val="93000"/>
                </a:lnSpc>
                <a:spcBef>
                  <a:spcPts val="1125"/>
                </a:spcBef>
                <a:buClr>
                  <a:srgbClr val="000000"/>
                </a:buClr>
                <a:buSzPct val="100000"/>
                <a:buFont typeface="Arial" charset="0"/>
                <a:buNone/>
              </a:pPr>
              <a:r>
                <a:rPr lang="en-GB">
                  <a:solidFill>
                    <a:srgbClr val="000000"/>
                  </a:solidFill>
                </a:rPr>
                <a:t>R(t, m)</a:t>
              </a:r>
            </a:p>
          </p:txBody>
        </p:sp>
        <p:sp>
          <p:nvSpPr>
            <p:cNvPr id="74761" name="Text Box 9"/>
            <p:cNvSpPr txBox="1"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4067175" y="2276475"/>
              <a:ext cx="936625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sz="2400">
                  <a:latin typeface="Tahoma" pitchFamily="34" charset="0"/>
                </a:rPr>
                <a:t>g = 0</a:t>
              </a:r>
            </a:p>
          </p:txBody>
        </p:sp>
        <p:sp>
          <p:nvSpPr>
            <p:cNvPr id="74762" name="Line 10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 flipH="1" flipV="1">
              <a:off x="3708400" y="1700213"/>
              <a:ext cx="431800" cy="792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74764" name="Line 12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 flipH="1">
              <a:off x="3563938" y="2492375"/>
              <a:ext cx="576262" cy="14414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7439A476-262D-44BC-B313-E020E07420C2}" type="slidenum">
              <a:rPr lang="en-AU" smtClean="0"/>
              <a:pPr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85674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4192</Words>
  <Application>Microsoft Office PowerPoint</Application>
  <PresentationFormat>On-screen Show (4:3)</PresentationFormat>
  <Paragraphs>393</Paragraphs>
  <Slides>51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Office Theme</vt:lpstr>
      <vt:lpstr>Ghosts, correlations and the FRT or  Much Ado About Nothing</vt:lpstr>
      <vt:lpstr>Topics</vt:lpstr>
      <vt:lpstr>1 Zero-sum functions (or ghosts)</vt:lpstr>
      <vt:lpstr>Ghosts in image data</vt:lpstr>
      <vt:lpstr>2 Ghosts in image data and the Katz Criterion A discrete projection ghost is an arrangement of pixels with values +1 and -1 placed at locations I(x, y) in a digital image so that these values project to zero (the sum is taken over all pixels in that direction)</vt:lpstr>
      <vt:lpstr>This can be done for a pre-selected range of projection angles, here for N = 2 (0° and 90°)</vt:lpstr>
      <vt:lpstr>The range of ghost angles can be incremented by dilating the negated pattern of an existing ghost at a new projection angle, here for N = 3</vt:lpstr>
      <vt:lpstr>Gray ghosts</vt:lpstr>
      <vt:lpstr>Grey ghosts</vt:lpstr>
      <vt:lpstr>Motivation: Why are zero projection sums interesting?</vt:lpstr>
      <vt:lpstr>Motivation: Why are zero projection sums interesting?</vt:lpstr>
      <vt:lpstr>FRT Universal ghost images: N ≈ p  white = +1 pixels, black = -1 pixels </vt:lpstr>
      <vt:lpstr>FRT ‘universal ghosts’</vt:lpstr>
      <vt:lpstr>A family of equivalent ghosts for m = {1:0, 1:1, 2:1, 3:1}</vt:lpstr>
      <vt:lpstr>3  Minimal Ghosts</vt:lpstr>
      <vt:lpstr>4 Construction of ghosts on aperiodic arrays</vt:lpstr>
      <vt:lpstr>Minimal ghost examples</vt:lpstr>
      <vt:lpstr>PowerPoint Presentation</vt:lpstr>
      <vt:lpstr>PowerPoint Presentation</vt:lpstr>
      <vt:lpstr>Radon projection of N = 120 ghost</vt:lpstr>
      <vt:lpstr>Ghost volumes for  N=8 to N=80 p:q view angles ordered by min(|p|+|q|)</vt:lpstr>
      <vt:lpstr>Ghost volumes for  N=8 to N=80 p:q view angles ordered by min(p2+q2)</vt:lpstr>
      <vt:lpstr>Minimal ghost volumes for  N= 8 to 80 are about 2 orders of magnitude smaller than those for ordered p:q sets</vt:lpstr>
      <vt:lpstr>5  Projection angles and their Haros/Farey a:b values</vt:lpstr>
      <vt:lpstr>Oriented functions in ‘continuous’ space</vt:lpstr>
      <vt:lpstr>Oriented zero-sums: Example 1, shown in real and FFT space</vt:lpstr>
      <vt:lpstr>Radon projection of discrete ghosts</vt:lpstr>
      <vt:lpstr>2nd discrete example:</vt:lpstr>
      <vt:lpstr>Example 3: narrow Radon pass-band</vt:lpstr>
      <vt:lpstr>Functions with low grey level range</vt:lpstr>
      <vt:lpstr>6 Construction of ghosts on periodic arrays</vt:lpstr>
      <vt:lpstr>Minimal ghosts (N= 12) and their FRT</vt:lpstr>
      <vt:lpstr>Symmetry of minimal ghosts: 17*17 array</vt:lpstr>
      <vt:lpstr>Symmetry, translation and affine transformation N = 8 ghost images for xi = 8, p = 17</vt:lpstr>
      <vt:lpstr>Minimal ghost examples: 127 x 127 images, 126 pixels, zero-sums at N = 63 projection angles</vt:lpstr>
      <vt:lpstr>Auto- and cross-correlation of minimal ghost images</vt:lpstr>
      <vt:lpstr>Four non-overlapped ghost images</vt:lpstr>
      <vt:lpstr>Four overlapped ghosts </vt:lpstr>
      <vt:lpstr>7  zero cross-correlation functions</vt:lpstr>
      <vt:lpstr>Constructing functions A and B that have exactly zero cross-correlation</vt:lpstr>
      <vt:lpstr>Example:</vt:lpstr>
      <vt:lpstr>Application of zero-cross functions</vt:lpstr>
      <vt:lpstr>8 Perfect sequences and perfect correlations</vt:lpstr>
      <vt:lpstr>Example: 17x17 perfect/pseudo-noise array</vt:lpstr>
      <vt:lpstr>Periodic and aperiodic auto-correlations of previous array</vt:lpstr>
      <vt:lpstr>Mojette projections preserve 2D auto-correlations*</vt:lpstr>
      <vt:lpstr>Mojette projections and perfect auto-correlations</vt:lpstr>
      <vt:lpstr>Construction of perfect arrays</vt:lpstr>
      <vt:lpstr>Example 17x17 perfect grey array</vt:lpstr>
      <vt:lpstr>Periodic and aperiodic auto-correlations of grey 17x17 perfect array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Ghosts, correlations and the FRT or  Much ado about nothing</dc:title>
  <dc:creator>MNHS IT Support</dc:creator>
  <cp:lastModifiedBy>MNHS IT Support</cp:lastModifiedBy>
  <cp:revision>56</cp:revision>
  <dcterms:created xsi:type="dcterms:W3CDTF">2015-02-03T08:24:45Z</dcterms:created>
  <dcterms:modified xsi:type="dcterms:W3CDTF">2015-02-04T15:10:54Z</dcterms:modified>
</cp:coreProperties>
</file>